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6"/>
  </p:notesMasterIdLst>
  <p:handoutMasterIdLst>
    <p:handoutMasterId r:id="rId17"/>
  </p:handoutMasterIdLst>
  <p:sldIdLst>
    <p:sldId id="256" r:id="rId2"/>
    <p:sldId id="257" r:id="rId3"/>
    <p:sldId id="286" r:id="rId4"/>
    <p:sldId id="287" r:id="rId5"/>
    <p:sldId id="288" r:id="rId6"/>
    <p:sldId id="289" r:id="rId7"/>
    <p:sldId id="290" r:id="rId8"/>
    <p:sldId id="291" r:id="rId9"/>
    <p:sldId id="292" r:id="rId10"/>
    <p:sldId id="293" r:id="rId11"/>
    <p:sldId id="294" r:id="rId12"/>
    <p:sldId id="295" r:id="rId13"/>
    <p:sldId id="296" r:id="rId14"/>
    <p:sldId id="270" r:id="rId15"/>
  </p:sldIdLst>
  <p:sldSz cx="9906000" cy="6858000" type="A4"/>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CB5"/>
    <a:srgbClr val="424242"/>
    <a:srgbClr val="72B635"/>
    <a:srgbClr val="629D31"/>
    <a:srgbClr val="EF7F1A"/>
    <a:srgbClr val="FECC00"/>
    <a:srgbClr val="0098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FD0F851-EC5A-4D38-B0AD-8093EC10F338}" styleName="Светлый стиль 1 — акцент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2A488322-F2BA-4B5B-9748-0D474271808F}" styleName="Средний стиль 3 — акцент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3B4B98B0-60AC-42C2-AFA5-B58CD77FA1E5}" styleName="Светлый стиль 1 — акцент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120" autoAdjust="0"/>
    <p:restoredTop sz="56376" autoAdjust="0"/>
  </p:normalViewPr>
  <p:slideViewPr>
    <p:cSldViewPr snapToGrid="0" showGuides="1">
      <p:cViewPr varScale="1">
        <p:scale>
          <a:sx n="45" d="100"/>
          <a:sy n="45" d="100"/>
        </p:scale>
        <p:origin x="1350" y="42"/>
      </p:cViewPr>
      <p:guideLst>
        <p:guide orient="horz" pos="2137"/>
        <p:guide pos="312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4FCB5E-05C9-44F4-9572-CEE294955E4C}" type="datetimeFigureOut">
              <a:rPr lang="ru-RU" smtClean="0"/>
              <a:t>22.07.2015</a:t>
            </a:fld>
            <a:endParaRPr lang="ru-RU"/>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690C10-F813-4F6F-9FDF-8C32AAF6C803}" type="slidenum">
              <a:rPr lang="ru-RU" smtClean="0"/>
              <a:t>‹#›</a:t>
            </a:fld>
            <a:endParaRPr lang="ru-RU"/>
          </a:p>
        </p:txBody>
      </p:sp>
    </p:spTree>
    <p:extLst>
      <p:ext uri="{BB962C8B-B14F-4D97-AF65-F5344CB8AC3E}">
        <p14:creationId xmlns:p14="http://schemas.microsoft.com/office/powerpoint/2010/main" val="4203070154"/>
      </p:ext>
    </p:extLst>
  </p:cSld>
  <p:clrMap bg1="lt1" tx1="dk1" bg2="lt2" tx2="dk2" accent1="accent1" accent2="accent2" accent3="accent3" accent4="accent4" accent5="accent5" accent6="accent6" hlink="hlink" folHlink="folHlink"/>
  <p:hf hdr="0" ftr="0" dt="0"/>
</p:handoutMaster>
</file>

<file path=ppt/media/image1.jpg>
</file>

<file path=ppt/media/image10.jpeg>
</file>

<file path=ppt/media/image11.jpe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178327-CC6A-4199-B1A7-A9B1C7CE7094}" type="datetimeFigureOut">
              <a:rPr lang="ru-RU" smtClean="0"/>
              <a:t>22.07.2015</a:t>
            </a:fld>
            <a:endParaRPr lang="ru-RU"/>
          </a:p>
        </p:txBody>
      </p:sp>
      <p:sp>
        <p:nvSpPr>
          <p:cNvPr id="4" name="Образ слайда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6C3D10-7000-4863-9E79-BEDF59831F3F}" type="slidenum">
              <a:rPr lang="ru-RU" smtClean="0"/>
              <a:t>‹#›</a:t>
            </a:fld>
            <a:endParaRPr lang="ru-RU"/>
          </a:p>
        </p:txBody>
      </p:sp>
    </p:spTree>
    <p:extLst>
      <p:ext uri="{BB962C8B-B14F-4D97-AF65-F5344CB8AC3E}">
        <p14:creationId xmlns:p14="http://schemas.microsoft.com/office/powerpoint/2010/main" val="232987214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lvl="0"/>
            <a:endParaRPr lang="ru-RU" sz="1050"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906C3D10-7000-4863-9E79-BEDF59831F3F}" type="slidenum">
              <a:rPr lang="ru-RU" smtClean="0"/>
              <a:t>1</a:t>
            </a:fld>
            <a:endParaRPr lang="ru-RU"/>
          </a:p>
        </p:txBody>
      </p:sp>
    </p:spTree>
    <p:extLst>
      <p:ext uri="{BB962C8B-B14F-4D97-AF65-F5344CB8AC3E}">
        <p14:creationId xmlns:p14="http://schemas.microsoft.com/office/powerpoint/2010/main" val="19819063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smtClean="0"/>
          </a:p>
        </p:txBody>
      </p:sp>
      <p:sp>
        <p:nvSpPr>
          <p:cNvPr id="4" name="Номер слайда 3"/>
          <p:cNvSpPr>
            <a:spLocks noGrp="1"/>
          </p:cNvSpPr>
          <p:nvPr>
            <p:ph type="sldNum" sz="quarter" idx="10"/>
          </p:nvPr>
        </p:nvSpPr>
        <p:spPr/>
        <p:txBody>
          <a:bodyPr/>
          <a:lstStyle/>
          <a:p>
            <a:fld id="{906C3D10-7000-4863-9E79-BEDF59831F3F}" type="slidenum">
              <a:rPr lang="ru-RU" smtClean="0"/>
              <a:t>10</a:t>
            </a:fld>
            <a:endParaRPr lang="ru-RU"/>
          </a:p>
        </p:txBody>
      </p:sp>
    </p:spTree>
    <p:extLst>
      <p:ext uri="{BB962C8B-B14F-4D97-AF65-F5344CB8AC3E}">
        <p14:creationId xmlns:p14="http://schemas.microsoft.com/office/powerpoint/2010/main" val="2548466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smtClean="0"/>
          </a:p>
        </p:txBody>
      </p:sp>
      <p:sp>
        <p:nvSpPr>
          <p:cNvPr id="4" name="Номер слайда 3"/>
          <p:cNvSpPr>
            <a:spLocks noGrp="1"/>
          </p:cNvSpPr>
          <p:nvPr>
            <p:ph type="sldNum" sz="quarter" idx="10"/>
          </p:nvPr>
        </p:nvSpPr>
        <p:spPr/>
        <p:txBody>
          <a:bodyPr/>
          <a:lstStyle/>
          <a:p>
            <a:fld id="{906C3D10-7000-4863-9E79-BEDF59831F3F}" type="slidenum">
              <a:rPr lang="ru-RU" smtClean="0"/>
              <a:t>11</a:t>
            </a:fld>
            <a:endParaRPr lang="ru-RU"/>
          </a:p>
        </p:txBody>
      </p:sp>
    </p:spTree>
    <p:extLst>
      <p:ext uri="{BB962C8B-B14F-4D97-AF65-F5344CB8AC3E}">
        <p14:creationId xmlns:p14="http://schemas.microsoft.com/office/powerpoint/2010/main" val="10411179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Easy when</a:t>
            </a:r>
            <a:r>
              <a:rPr lang="en-US" baseline="0" dirty="0" smtClean="0"/>
              <a:t> you use lock objects and monitors</a:t>
            </a:r>
          </a:p>
          <a:p>
            <a:r>
              <a:rPr lang="en-US" baseline="0" dirty="0" smtClean="0"/>
              <a:t>Hard when using synchronized</a:t>
            </a:r>
            <a:endParaRPr lang="en-US" dirty="0" smtClean="0"/>
          </a:p>
        </p:txBody>
      </p:sp>
      <p:sp>
        <p:nvSpPr>
          <p:cNvPr id="4" name="Номер слайда 3"/>
          <p:cNvSpPr>
            <a:spLocks noGrp="1"/>
          </p:cNvSpPr>
          <p:nvPr>
            <p:ph type="sldNum" sz="quarter" idx="10"/>
          </p:nvPr>
        </p:nvSpPr>
        <p:spPr/>
        <p:txBody>
          <a:bodyPr/>
          <a:lstStyle/>
          <a:p>
            <a:fld id="{906C3D10-7000-4863-9E79-BEDF59831F3F}" type="slidenum">
              <a:rPr lang="ru-RU" smtClean="0"/>
              <a:t>12</a:t>
            </a:fld>
            <a:endParaRPr lang="ru-RU"/>
          </a:p>
        </p:txBody>
      </p:sp>
    </p:spTree>
    <p:extLst>
      <p:ext uri="{BB962C8B-B14F-4D97-AF65-F5344CB8AC3E}">
        <p14:creationId xmlns:p14="http://schemas.microsoft.com/office/powerpoint/2010/main" val="31446161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200" b="0" i="0" kern="1200" dirty="0" smtClean="0">
                <a:solidFill>
                  <a:schemeClr val="tx1"/>
                </a:solidFill>
                <a:effectLst/>
                <a:latin typeface="+mn-lt"/>
                <a:ea typeface="+mn-ea"/>
                <a:cs typeface="+mn-cs"/>
              </a:rPr>
              <a:t>More importantly, the </a:t>
            </a:r>
            <a:r>
              <a:rPr lang="en-US" sz="1200" b="0" i="0" kern="1200" dirty="0" err="1" smtClean="0">
                <a:solidFill>
                  <a:schemeClr val="tx1"/>
                </a:solidFill>
                <a:effectLst/>
                <a:latin typeface="+mn-lt"/>
                <a:ea typeface="+mn-ea"/>
                <a:cs typeface="+mn-cs"/>
              </a:rPr>
              <a:t>javac</a:t>
            </a:r>
            <a:r>
              <a:rPr lang="en-US" sz="1200" b="0" i="0" kern="1200" dirty="0" smtClean="0">
                <a:solidFill>
                  <a:schemeClr val="tx1"/>
                </a:solidFill>
                <a:effectLst/>
                <a:latin typeface="+mn-lt"/>
                <a:ea typeface="+mn-ea"/>
                <a:cs typeface="+mn-cs"/>
              </a:rPr>
              <a:t> compiler does not perform simple optimizations like loop unrolling, algebraic simplification, strength reduction, and others. To get these benefits and other simple optimizations, the programmer must perform them on the Java source code and not rely on the </a:t>
            </a:r>
            <a:r>
              <a:rPr lang="en-US" sz="1200" b="0" i="0" kern="1200" dirty="0" err="1" smtClean="0">
                <a:solidFill>
                  <a:schemeClr val="tx1"/>
                </a:solidFill>
                <a:effectLst/>
                <a:latin typeface="+mn-lt"/>
                <a:ea typeface="+mn-ea"/>
                <a:cs typeface="+mn-cs"/>
              </a:rPr>
              <a:t>javac</a:t>
            </a:r>
            <a:r>
              <a:rPr lang="en-US" sz="1200" b="0" i="0" kern="1200" smtClean="0">
                <a:solidFill>
                  <a:schemeClr val="tx1"/>
                </a:solidFill>
                <a:effectLst/>
                <a:latin typeface="+mn-lt"/>
                <a:ea typeface="+mn-ea"/>
                <a:cs typeface="+mn-cs"/>
              </a:rPr>
              <a:t> compiler to perform them.</a:t>
            </a:r>
            <a:endParaRPr lang="ru-RU" dirty="0" smtClean="0"/>
          </a:p>
          <a:p>
            <a:endParaRPr lang="ru-RU" dirty="0" smtClean="0"/>
          </a:p>
          <a:p>
            <a:r>
              <a:rPr lang="en-US" dirty="0" smtClean="0"/>
              <a:t>Easy when</a:t>
            </a:r>
            <a:r>
              <a:rPr lang="en-US" baseline="0" dirty="0" smtClean="0"/>
              <a:t> you use lock objects and monitors</a:t>
            </a:r>
          </a:p>
          <a:p>
            <a:r>
              <a:rPr lang="en-US" baseline="0" dirty="0" smtClean="0"/>
              <a:t>Hard when using synchronized</a:t>
            </a:r>
            <a:endParaRPr lang="en-US" dirty="0" smtClean="0"/>
          </a:p>
        </p:txBody>
      </p:sp>
      <p:sp>
        <p:nvSpPr>
          <p:cNvPr id="4" name="Номер слайда 3"/>
          <p:cNvSpPr>
            <a:spLocks noGrp="1"/>
          </p:cNvSpPr>
          <p:nvPr>
            <p:ph type="sldNum" sz="quarter" idx="10"/>
          </p:nvPr>
        </p:nvSpPr>
        <p:spPr/>
        <p:txBody>
          <a:bodyPr/>
          <a:lstStyle/>
          <a:p>
            <a:fld id="{906C3D10-7000-4863-9E79-BEDF59831F3F}" type="slidenum">
              <a:rPr lang="ru-RU" smtClean="0"/>
              <a:t>13</a:t>
            </a:fld>
            <a:endParaRPr lang="ru-RU"/>
          </a:p>
        </p:txBody>
      </p:sp>
    </p:spTree>
    <p:extLst>
      <p:ext uri="{BB962C8B-B14F-4D97-AF65-F5344CB8AC3E}">
        <p14:creationId xmlns:p14="http://schemas.microsoft.com/office/powerpoint/2010/main" val="36193257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906C3D10-7000-4863-9E79-BEDF59831F3F}" type="slidenum">
              <a:rPr lang="ru-RU" smtClean="0"/>
              <a:t>14</a:t>
            </a:fld>
            <a:endParaRPr lang="ru-RU"/>
          </a:p>
        </p:txBody>
      </p:sp>
    </p:spTree>
    <p:extLst>
      <p:ext uri="{BB962C8B-B14F-4D97-AF65-F5344CB8AC3E}">
        <p14:creationId xmlns:p14="http://schemas.microsoft.com/office/powerpoint/2010/main" val="4125900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800" b="1" dirty="0" smtClean="0">
                <a:solidFill>
                  <a:srgbClr val="424242"/>
                </a:solidFill>
                <a:latin typeface="Elektra Text Pro" panose="02000503030000020004" pitchFamily="50" charset="-52"/>
              </a:rPr>
              <a:t>Lost signals and abandoned locks</a:t>
            </a:r>
            <a:r>
              <a:rPr lang="en-US" sz="1200" b="0" baseline="0" dirty="0" smtClean="0">
                <a:solidFill>
                  <a:schemeClr val="tx1"/>
                </a:solidFill>
                <a:latin typeface="+mn-lt"/>
              </a:rPr>
              <a:t> – mixing strategies</a:t>
            </a:r>
            <a:endParaRPr lang="ru-RU" sz="1800" b="1" dirty="0" smtClean="0">
              <a:solidFill>
                <a:srgbClr val="424242"/>
              </a:solidFill>
              <a:latin typeface="Elektra Text Pro" panose="02000503030000020004" pitchFamily="50" charset="-52"/>
            </a:endParaRPr>
          </a:p>
        </p:txBody>
      </p:sp>
      <p:sp>
        <p:nvSpPr>
          <p:cNvPr id="4" name="Номер слайда 3"/>
          <p:cNvSpPr>
            <a:spLocks noGrp="1"/>
          </p:cNvSpPr>
          <p:nvPr>
            <p:ph type="sldNum" sz="quarter" idx="10"/>
          </p:nvPr>
        </p:nvSpPr>
        <p:spPr/>
        <p:txBody>
          <a:bodyPr/>
          <a:lstStyle/>
          <a:p>
            <a:fld id="{906C3D10-7000-4863-9E79-BEDF59831F3F}" type="slidenum">
              <a:rPr lang="ru-RU" smtClean="0"/>
              <a:t>2</a:t>
            </a:fld>
            <a:endParaRPr lang="ru-RU"/>
          </a:p>
        </p:txBody>
      </p:sp>
    </p:spTree>
    <p:extLst>
      <p:ext uri="{BB962C8B-B14F-4D97-AF65-F5344CB8AC3E}">
        <p14:creationId xmlns:p14="http://schemas.microsoft.com/office/powerpoint/2010/main" val="18253705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aseline="0" dirty="0" smtClean="0"/>
              <a:t>Processor – executes instructions</a:t>
            </a:r>
          </a:p>
          <a:p>
            <a:r>
              <a:rPr lang="en-US" baseline="0" dirty="0" smtClean="0"/>
              <a:t>Task – program</a:t>
            </a:r>
            <a:r>
              <a:rPr lang="ru-RU" baseline="0" dirty="0" smtClean="0"/>
              <a:t>. </a:t>
            </a:r>
            <a:r>
              <a:rPr lang="en-US" baseline="0" dirty="0" smtClean="0"/>
              <a:t>Multitasking – easily. DIRAC-25 – story of data race</a:t>
            </a:r>
          </a:p>
          <a:p>
            <a:endParaRPr lang="en-US" baseline="0" dirty="0" smtClean="0"/>
          </a:p>
          <a:p>
            <a:r>
              <a:rPr lang="en-US" dirty="0" smtClean="0"/>
              <a:t>THREADS –</a:t>
            </a:r>
            <a:r>
              <a:rPr lang="en-US" baseline="0" dirty="0" smtClean="0"/>
              <a:t> PARALLEL VS CONCURRENT VS MULTITHEAD…</a:t>
            </a:r>
            <a:endParaRPr lang="ru-RU" dirty="0"/>
          </a:p>
        </p:txBody>
      </p:sp>
      <p:sp>
        <p:nvSpPr>
          <p:cNvPr id="4" name="Номер слайда 3"/>
          <p:cNvSpPr>
            <a:spLocks noGrp="1"/>
          </p:cNvSpPr>
          <p:nvPr>
            <p:ph type="sldNum" sz="quarter" idx="10"/>
          </p:nvPr>
        </p:nvSpPr>
        <p:spPr/>
        <p:txBody>
          <a:bodyPr/>
          <a:lstStyle/>
          <a:p>
            <a:fld id="{906C3D10-7000-4863-9E79-BEDF59831F3F}" type="slidenum">
              <a:rPr lang="ru-RU" smtClean="0"/>
              <a:t>3</a:t>
            </a:fld>
            <a:endParaRPr lang="ru-RU"/>
          </a:p>
        </p:txBody>
      </p:sp>
    </p:spTree>
    <p:extLst>
      <p:ext uri="{BB962C8B-B14F-4D97-AF65-F5344CB8AC3E}">
        <p14:creationId xmlns:p14="http://schemas.microsoft.com/office/powerpoint/2010/main" val="39030095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906C3D10-7000-4863-9E79-BEDF59831F3F}" type="slidenum">
              <a:rPr lang="ru-RU" smtClean="0"/>
              <a:t>4</a:t>
            </a:fld>
            <a:endParaRPr lang="ru-RU"/>
          </a:p>
        </p:txBody>
      </p:sp>
    </p:spTree>
    <p:extLst>
      <p:ext uri="{BB962C8B-B14F-4D97-AF65-F5344CB8AC3E}">
        <p14:creationId xmlns:p14="http://schemas.microsoft.com/office/powerpoint/2010/main" val="231438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err="1" smtClean="0"/>
              <a:t>Hiesenbugs</a:t>
            </a:r>
            <a:endParaRPr lang="en-US" dirty="0" smtClean="0"/>
          </a:p>
          <a:p>
            <a:r>
              <a:rPr lang="en-US" dirty="0" smtClean="0"/>
              <a:t>It</a:t>
            </a:r>
            <a:r>
              <a:rPr lang="en-US" baseline="0" dirty="0" smtClean="0"/>
              <a:t> is RESOURCE access modification – at least 1 thread should be </a:t>
            </a:r>
            <a:r>
              <a:rPr lang="en-US" b="1" baseline="0" dirty="0" smtClean="0"/>
              <a:t>modifying </a:t>
            </a:r>
            <a:endParaRPr lang="en-US" b="1" dirty="0" smtClean="0"/>
          </a:p>
        </p:txBody>
      </p:sp>
      <p:sp>
        <p:nvSpPr>
          <p:cNvPr id="4" name="Номер слайда 3"/>
          <p:cNvSpPr>
            <a:spLocks noGrp="1"/>
          </p:cNvSpPr>
          <p:nvPr>
            <p:ph type="sldNum" sz="quarter" idx="10"/>
          </p:nvPr>
        </p:nvSpPr>
        <p:spPr/>
        <p:txBody>
          <a:bodyPr/>
          <a:lstStyle/>
          <a:p>
            <a:fld id="{906C3D10-7000-4863-9E79-BEDF59831F3F}" type="slidenum">
              <a:rPr lang="ru-RU" smtClean="0"/>
              <a:t>5</a:t>
            </a:fld>
            <a:endParaRPr lang="ru-RU"/>
          </a:p>
        </p:txBody>
      </p:sp>
    </p:spTree>
    <p:extLst>
      <p:ext uri="{BB962C8B-B14F-4D97-AF65-F5344CB8AC3E}">
        <p14:creationId xmlns:p14="http://schemas.microsoft.com/office/powerpoint/2010/main" val="23602274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If</a:t>
            </a:r>
            <a:r>
              <a:rPr lang="en-US" baseline="0" dirty="0" smtClean="0"/>
              <a:t> (x%2 == 0) </a:t>
            </a:r>
            <a:r>
              <a:rPr lang="en-US" baseline="0" dirty="0" err="1" smtClean="0"/>
              <a:t>System.out.println</a:t>
            </a:r>
            <a:r>
              <a:rPr lang="en-US" baseline="0" dirty="0" smtClean="0"/>
              <a:t>(x);</a:t>
            </a:r>
          </a:p>
          <a:p>
            <a:endParaRPr lang="en-US" baseline="0" dirty="0" smtClean="0"/>
          </a:p>
          <a:p>
            <a:r>
              <a:rPr lang="en-US" baseline="0" dirty="0" smtClean="0"/>
              <a:t>What is lock</a:t>
            </a:r>
          </a:p>
          <a:p>
            <a:endParaRPr lang="en-US" dirty="0" smtClean="0"/>
          </a:p>
        </p:txBody>
      </p:sp>
      <p:sp>
        <p:nvSpPr>
          <p:cNvPr id="4" name="Номер слайда 3"/>
          <p:cNvSpPr>
            <a:spLocks noGrp="1"/>
          </p:cNvSpPr>
          <p:nvPr>
            <p:ph type="sldNum" sz="quarter" idx="10"/>
          </p:nvPr>
        </p:nvSpPr>
        <p:spPr/>
        <p:txBody>
          <a:bodyPr/>
          <a:lstStyle/>
          <a:p>
            <a:fld id="{906C3D10-7000-4863-9E79-BEDF59831F3F}" type="slidenum">
              <a:rPr lang="ru-RU" smtClean="0"/>
              <a:t>6</a:t>
            </a:fld>
            <a:endParaRPr lang="ru-RU"/>
          </a:p>
        </p:txBody>
      </p:sp>
    </p:spTree>
    <p:extLst>
      <p:ext uri="{BB962C8B-B14F-4D97-AF65-F5344CB8AC3E}">
        <p14:creationId xmlns:p14="http://schemas.microsoft.com/office/powerpoint/2010/main" val="22731364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smtClean="0"/>
          </a:p>
        </p:txBody>
      </p:sp>
      <p:sp>
        <p:nvSpPr>
          <p:cNvPr id="4" name="Номер слайда 3"/>
          <p:cNvSpPr>
            <a:spLocks noGrp="1"/>
          </p:cNvSpPr>
          <p:nvPr>
            <p:ph type="sldNum" sz="quarter" idx="10"/>
          </p:nvPr>
        </p:nvSpPr>
        <p:spPr/>
        <p:txBody>
          <a:bodyPr/>
          <a:lstStyle/>
          <a:p>
            <a:fld id="{906C3D10-7000-4863-9E79-BEDF59831F3F}" type="slidenum">
              <a:rPr lang="ru-RU" smtClean="0"/>
              <a:t>7</a:t>
            </a:fld>
            <a:endParaRPr lang="ru-RU"/>
          </a:p>
        </p:txBody>
      </p:sp>
    </p:spTree>
    <p:extLst>
      <p:ext uri="{BB962C8B-B14F-4D97-AF65-F5344CB8AC3E}">
        <p14:creationId xmlns:p14="http://schemas.microsoft.com/office/powerpoint/2010/main" val="1770654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Local</a:t>
            </a:r>
            <a:r>
              <a:rPr lang="en-US" baseline="0" dirty="0" smtClean="0"/>
              <a:t> spinning</a:t>
            </a:r>
          </a:p>
          <a:p>
            <a:r>
              <a:rPr lang="en-US" baseline="0" dirty="0" smtClean="0"/>
              <a:t>Cache, …</a:t>
            </a:r>
            <a:endParaRPr lang="en-US" dirty="0" smtClean="0"/>
          </a:p>
        </p:txBody>
      </p:sp>
      <p:sp>
        <p:nvSpPr>
          <p:cNvPr id="4" name="Номер слайда 3"/>
          <p:cNvSpPr>
            <a:spLocks noGrp="1"/>
          </p:cNvSpPr>
          <p:nvPr>
            <p:ph type="sldNum" sz="quarter" idx="10"/>
          </p:nvPr>
        </p:nvSpPr>
        <p:spPr/>
        <p:txBody>
          <a:bodyPr/>
          <a:lstStyle/>
          <a:p>
            <a:fld id="{906C3D10-7000-4863-9E79-BEDF59831F3F}" type="slidenum">
              <a:rPr lang="ru-RU" smtClean="0"/>
              <a:t>8</a:t>
            </a:fld>
            <a:endParaRPr lang="ru-RU"/>
          </a:p>
        </p:txBody>
      </p:sp>
    </p:spTree>
    <p:extLst>
      <p:ext uri="{BB962C8B-B14F-4D97-AF65-F5344CB8AC3E}">
        <p14:creationId xmlns:p14="http://schemas.microsoft.com/office/powerpoint/2010/main" val="2742099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Generic problem</a:t>
            </a:r>
            <a:r>
              <a:rPr lang="en-US" baseline="0" dirty="0" smtClean="0"/>
              <a:t> – another object is created on place of the other</a:t>
            </a:r>
          </a:p>
          <a:p>
            <a:r>
              <a:rPr lang="en-US" dirty="0" smtClean="0"/>
              <a:t>A -&gt; B -</a:t>
            </a:r>
            <a:r>
              <a:rPr lang="en-US" baseline="0" dirty="0" smtClean="0"/>
              <a:t>&gt; C -&gt; D</a:t>
            </a:r>
          </a:p>
          <a:p>
            <a:endParaRPr lang="en-US" baseline="0" dirty="0" smtClean="0"/>
          </a:p>
          <a:p>
            <a:r>
              <a:rPr lang="en-US" baseline="0" dirty="0" smtClean="0"/>
              <a:t>Go B and sleep</a:t>
            </a:r>
          </a:p>
          <a:p>
            <a:r>
              <a:rPr lang="en-US" dirty="0" smtClean="0"/>
              <a:t>Delete C</a:t>
            </a:r>
            <a:r>
              <a:rPr lang="en-US" baseline="0" dirty="0" smtClean="0"/>
              <a:t> then B (move to GC trash list)</a:t>
            </a:r>
          </a:p>
          <a:p>
            <a:r>
              <a:rPr lang="en-US" baseline="0" dirty="0" smtClean="0"/>
              <a:t>For HP – only some </a:t>
            </a:r>
            <a:r>
              <a:rPr lang="en-US" baseline="0" dirty="0" err="1" smtClean="0"/>
              <a:t>theads</a:t>
            </a:r>
            <a:r>
              <a:rPr lang="en-US" baseline="0" dirty="0" smtClean="0"/>
              <a:t> can modify pointer variables. Others not</a:t>
            </a:r>
          </a:p>
          <a:p>
            <a:endParaRPr lang="en-US" dirty="0" smtClean="0"/>
          </a:p>
        </p:txBody>
      </p:sp>
      <p:sp>
        <p:nvSpPr>
          <p:cNvPr id="4" name="Номер слайда 3"/>
          <p:cNvSpPr>
            <a:spLocks noGrp="1"/>
          </p:cNvSpPr>
          <p:nvPr>
            <p:ph type="sldNum" sz="quarter" idx="10"/>
          </p:nvPr>
        </p:nvSpPr>
        <p:spPr/>
        <p:txBody>
          <a:bodyPr/>
          <a:lstStyle/>
          <a:p>
            <a:fld id="{906C3D10-7000-4863-9E79-BEDF59831F3F}" type="slidenum">
              <a:rPr lang="ru-RU" smtClean="0"/>
              <a:t>9</a:t>
            </a:fld>
            <a:endParaRPr lang="ru-RU"/>
          </a:p>
        </p:txBody>
      </p:sp>
    </p:spTree>
    <p:extLst>
      <p:ext uri="{BB962C8B-B14F-4D97-AF65-F5344CB8AC3E}">
        <p14:creationId xmlns:p14="http://schemas.microsoft.com/office/powerpoint/2010/main" val="35552226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ru-RU" smtClean="0"/>
              <a:t>Образец заголовка</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48C0F20A-BE9D-45FF-9D71-D8D45252938E}" type="datetime1">
              <a:rPr lang="ru-RU" smtClean="0"/>
              <a:t>22.07.2015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BFBF262-477C-4BAE-B9B8-08547341C4F7}" type="slidenum">
              <a:rPr lang="ru-RU" smtClean="0"/>
              <a:t>‹#›</a:t>
            </a:fld>
            <a:endParaRPr lang="ru-RU"/>
          </a:p>
        </p:txBody>
      </p:sp>
    </p:spTree>
    <p:extLst>
      <p:ext uri="{BB962C8B-B14F-4D97-AF65-F5344CB8AC3E}">
        <p14:creationId xmlns:p14="http://schemas.microsoft.com/office/powerpoint/2010/main" val="92302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B7DDBFA0-3309-4F38-AF6F-44F60416C45A}" type="datetime1">
              <a:rPr lang="ru-RU" smtClean="0"/>
              <a:t>22.07.2015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BFBF262-477C-4BAE-B9B8-08547341C4F7}" type="slidenum">
              <a:rPr lang="ru-RU" smtClean="0"/>
              <a:t>‹#›</a:t>
            </a:fld>
            <a:endParaRPr lang="ru-RU"/>
          </a:p>
        </p:txBody>
      </p:sp>
    </p:spTree>
    <p:extLst>
      <p:ext uri="{BB962C8B-B14F-4D97-AF65-F5344CB8AC3E}">
        <p14:creationId xmlns:p14="http://schemas.microsoft.com/office/powerpoint/2010/main" val="24418382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850A8FB9-62E0-46FD-85E2-EE442AD07781}" type="datetime1">
              <a:rPr lang="ru-RU" smtClean="0"/>
              <a:t>22.07.2015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BFBF262-477C-4BAE-B9B8-08547341C4F7}" type="slidenum">
              <a:rPr lang="ru-RU" smtClean="0"/>
              <a:t>‹#›</a:t>
            </a:fld>
            <a:endParaRPr lang="ru-RU"/>
          </a:p>
        </p:txBody>
      </p:sp>
    </p:spTree>
    <p:extLst>
      <p:ext uri="{BB962C8B-B14F-4D97-AF65-F5344CB8AC3E}">
        <p14:creationId xmlns:p14="http://schemas.microsoft.com/office/powerpoint/2010/main" val="2150598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92BCDE0-C6C7-4F10-9CAC-007C3E652F07}" type="datetime1">
              <a:rPr lang="ru-RU" smtClean="0"/>
              <a:t>22.07.2015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BFBF262-477C-4BAE-B9B8-08547341C4F7}" type="slidenum">
              <a:rPr lang="ru-RU" smtClean="0"/>
              <a:t>‹#›</a:t>
            </a:fld>
            <a:endParaRPr lang="ru-RU"/>
          </a:p>
        </p:txBody>
      </p:sp>
    </p:spTree>
    <p:extLst>
      <p:ext uri="{BB962C8B-B14F-4D97-AF65-F5344CB8AC3E}">
        <p14:creationId xmlns:p14="http://schemas.microsoft.com/office/powerpoint/2010/main" val="3366792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ru-RU" smtClean="0"/>
              <a:t>Образец заголовка</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6855AAA4-EC50-4258-B3CE-51495F0F1E09}" type="datetime1">
              <a:rPr lang="ru-RU" smtClean="0"/>
              <a:t>22.07.2015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BFBF262-477C-4BAE-B9B8-08547341C4F7}" type="slidenum">
              <a:rPr lang="ru-RU" smtClean="0"/>
              <a:t>‹#›</a:t>
            </a:fld>
            <a:endParaRPr lang="ru-RU"/>
          </a:p>
        </p:txBody>
      </p:sp>
    </p:spTree>
    <p:extLst>
      <p:ext uri="{BB962C8B-B14F-4D97-AF65-F5344CB8AC3E}">
        <p14:creationId xmlns:p14="http://schemas.microsoft.com/office/powerpoint/2010/main" val="14875117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B425B740-ADC2-4ADA-8814-1AF7D14A310D}" type="datetime1">
              <a:rPr lang="ru-RU" smtClean="0"/>
              <a:t>22.07.2015</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BFBF262-477C-4BAE-B9B8-08547341C4F7}" type="slidenum">
              <a:rPr lang="ru-RU" smtClean="0"/>
              <a:t>‹#›</a:t>
            </a:fld>
            <a:endParaRPr lang="ru-RU"/>
          </a:p>
        </p:txBody>
      </p:sp>
    </p:spTree>
    <p:extLst>
      <p:ext uri="{BB962C8B-B14F-4D97-AF65-F5344CB8AC3E}">
        <p14:creationId xmlns:p14="http://schemas.microsoft.com/office/powerpoint/2010/main" val="22860513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682329" y="2505075"/>
            <a:ext cx="4190702"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5014913" y="2505075"/>
            <a:ext cx="4211340"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891AC909-C07A-4DDB-B64B-2536830EB246}" type="datetime1">
              <a:rPr lang="ru-RU" smtClean="0"/>
              <a:t>22.07.2015</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ABFBF262-477C-4BAE-B9B8-08547341C4F7}" type="slidenum">
              <a:rPr lang="ru-RU" smtClean="0"/>
              <a:t>‹#›</a:t>
            </a:fld>
            <a:endParaRPr lang="ru-RU"/>
          </a:p>
        </p:txBody>
      </p:sp>
    </p:spTree>
    <p:extLst>
      <p:ext uri="{BB962C8B-B14F-4D97-AF65-F5344CB8AC3E}">
        <p14:creationId xmlns:p14="http://schemas.microsoft.com/office/powerpoint/2010/main" val="4170797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B3984FEB-1D14-4143-9EF5-2B87A699CBF3}" type="datetime1">
              <a:rPr lang="ru-RU" smtClean="0"/>
              <a:t>22.07.2015</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ABFBF262-477C-4BAE-B9B8-08547341C4F7}" type="slidenum">
              <a:rPr lang="ru-RU" smtClean="0"/>
              <a:t>‹#›</a:t>
            </a:fld>
            <a:endParaRPr lang="ru-RU"/>
          </a:p>
        </p:txBody>
      </p:sp>
    </p:spTree>
    <p:extLst>
      <p:ext uri="{BB962C8B-B14F-4D97-AF65-F5344CB8AC3E}">
        <p14:creationId xmlns:p14="http://schemas.microsoft.com/office/powerpoint/2010/main" val="97970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75A281-BCFC-4013-AAC4-DF4E2C84C85A}" type="datetime1">
              <a:rPr lang="ru-RU" smtClean="0"/>
              <a:t>22.07.2015</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ABFBF262-477C-4BAE-B9B8-08547341C4F7}" type="slidenum">
              <a:rPr lang="ru-RU" smtClean="0"/>
              <a:t>‹#›</a:t>
            </a:fld>
            <a:endParaRPr lang="ru-RU"/>
          </a:p>
        </p:txBody>
      </p:sp>
    </p:spTree>
    <p:extLst>
      <p:ext uri="{BB962C8B-B14F-4D97-AF65-F5344CB8AC3E}">
        <p14:creationId xmlns:p14="http://schemas.microsoft.com/office/powerpoint/2010/main" val="1380036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ru-RU" smtClean="0"/>
              <a:t>Образец заголовка</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899DA43A-B76D-4E45-A1FD-02538F4ABEF5}" type="datetime1">
              <a:rPr lang="ru-RU" smtClean="0"/>
              <a:t>22.07.2015</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BFBF262-477C-4BAE-B9B8-08547341C4F7}" type="slidenum">
              <a:rPr lang="ru-RU" smtClean="0"/>
              <a:t>‹#›</a:t>
            </a:fld>
            <a:endParaRPr lang="ru-RU"/>
          </a:p>
        </p:txBody>
      </p:sp>
    </p:spTree>
    <p:extLst>
      <p:ext uri="{BB962C8B-B14F-4D97-AF65-F5344CB8AC3E}">
        <p14:creationId xmlns:p14="http://schemas.microsoft.com/office/powerpoint/2010/main" val="398130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A9EE8C80-2E8E-40C7-B818-E492EC21BDC7}" type="datetime1">
              <a:rPr lang="ru-RU" smtClean="0"/>
              <a:t>22.07.2015</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BFBF262-477C-4BAE-B9B8-08547341C4F7}" type="slidenum">
              <a:rPr lang="ru-RU" smtClean="0"/>
              <a:t>‹#›</a:t>
            </a:fld>
            <a:endParaRPr lang="ru-RU"/>
          </a:p>
        </p:txBody>
      </p:sp>
    </p:spTree>
    <p:extLst>
      <p:ext uri="{BB962C8B-B14F-4D97-AF65-F5344CB8AC3E}">
        <p14:creationId xmlns:p14="http://schemas.microsoft.com/office/powerpoint/2010/main" val="31796616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CB5785-E8F5-41F6-A9DF-E18CDE86F80F}" type="datetime1">
              <a:rPr lang="ru-RU" smtClean="0"/>
              <a:t>22.07.2015</a:t>
            </a:fld>
            <a:endParaRPr lang="ru-RU"/>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FBF262-477C-4BAE-B9B8-08547341C4F7}" type="slidenum">
              <a:rPr lang="ru-RU" smtClean="0"/>
              <a:t>‹#›</a:t>
            </a:fld>
            <a:endParaRPr lang="ru-RU"/>
          </a:p>
        </p:txBody>
      </p:sp>
    </p:spTree>
    <p:extLst>
      <p:ext uri="{BB962C8B-B14F-4D97-AF65-F5344CB8AC3E}">
        <p14:creationId xmlns:p14="http://schemas.microsoft.com/office/powerpoint/2010/main" val="237017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postnauka.ru/author/protasov"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3" name="Рисунок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536904"/>
            <a:ext cx="9000000" cy="5516869"/>
          </a:xfrm>
          <a:prstGeom prst="rect">
            <a:avLst/>
          </a:prstGeom>
        </p:spPr>
      </p:pic>
      <p:pic>
        <p:nvPicPr>
          <p:cNvPr id="14" name="Рисунок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76585" y="4408960"/>
            <a:ext cx="2880000" cy="649624"/>
          </a:xfrm>
          <a:prstGeom prst="rect">
            <a:avLst/>
          </a:prstGeom>
        </p:spPr>
      </p:pic>
      <p:sp>
        <p:nvSpPr>
          <p:cNvPr id="7" name="Подзаголовок 2"/>
          <p:cNvSpPr txBox="1">
            <a:spLocks/>
          </p:cNvSpPr>
          <p:nvPr/>
        </p:nvSpPr>
        <p:spPr>
          <a:xfrm>
            <a:off x="3737113" y="5505564"/>
            <a:ext cx="5754757" cy="109641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dirty="0" smtClean="0">
                <a:solidFill>
                  <a:srgbClr val="424242"/>
                </a:solidFill>
                <a:latin typeface="Elektra Text Pro" panose="02000503030000020004" pitchFamily="50" charset="-52"/>
              </a:rPr>
              <a:t>Multithreading: shooting in the leg</a:t>
            </a:r>
          </a:p>
          <a:p>
            <a:pPr algn="r"/>
            <a:r>
              <a:rPr lang="en-US" sz="1500" b="1" dirty="0" smtClean="0">
                <a:solidFill>
                  <a:srgbClr val="006CB5"/>
                </a:solidFill>
                <a:latin typeface="Elektra Text Pro" panose="02000503030000020004" pitchFamily="50" charset="-52"/>
              </a:rPr>
              <a:t>Stanislav I. Protasov</a:t>
            </a:r>
            <a:r>
              <a:rPr lang="ru-RU" sz="1200" b="1" dirty="0" smtClean="0">
                <a:solidFill>
                  <a:srgbClr val="006CB5"/>
                </a:solidFill>
                <a:latin typeface="Elektra Text Pro" panose="02000503030000020004" pitchFamily="50" charset="-52"/>
              </a:rPr>
              <a:t/>
            </a:r>
            <a:br>
              <a:rPr lang="ru-RU" sz="1200" b="1" dirty="0" smtClean="0">
                <a:solidFill>
                  <a:srgbClr val="006CB5"/>
                </a:solidFill>
                <a:latin typeface="Elektra Text Pro" panose="02000503030000020004" pitchFamily="50" charset="-52"/>
              </a:rPr>
            </a:br>
            <a:r>
              <a:rPr lang="en-US" sz="1200" dirty="0" smtClean="0">
                <a:solidFill>
                  <a:srgbClr val="424242"/>
                </a:solidFill>
                <a:latin typeface="Elektra Text Pro" panose="02000503030000020004" pitchFamily="50" charset="-52"/>
              </a:rPr>
              <a:t>22/07/2015</a:t>
            </a:r>
            <a:endParaRPr lang="ru-RU" sz="1200" dirty="0" smtClean="0">
              <a:solidFill>
                <a:srgbClr val="629D31"/>
              </a:solidFill>
              <a:latin typeface="Elektra Text Pro" panose="02000503030000020004" pitchFamily="50" charset="-52"/>
            </a:endParaRPr>
          </a:p>
          <a:p>
            <a:pPr algn="r"/>
            <a:endParaRPr lang="ru-RU" sz="1200" dirty="0">
              <a:solidFill>
                <a:srgbClr val="424242"/>
              </a:solidFill>
              <a:latin typeface="Elektra Text Pro" panose="02000503030000020004" pitchFamily="50" charset="-52"/>
            </a:endParaRPr>
          </a:p>
        </p:txBody>
      </p:sp>
    </p:spTree>
    <p:extLst>
      <p:ext uri="{BB962C8B-B14F-4D97-AF65-F5344CB8AC3E}">
        <p14:creationId xmlns:p14="http://schemas.microsoft.com/office/powerpoint/2010/main" val="5277026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Dead lock</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7" y="1686560"/>
            <a:ext cx="8875423" cy="452573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r>
              <a:rPr lang="en-US" sz="4000" b="1" dirty="0" err="1" smtClean="0">
                <a:solidFill>
                  <a:schemeClr val="tx1">
                    <a:lumMod val="85000"/>
                    <a:lumOff val="15000"/>
                  </a:schemeClr>
                </a:solidFill>
                <a:latin typeface="Elektra Text Pro" panose="02000503030000020004" pitchFamily="50" charset="-52"/>
              </a:rPr>
              <a:t>Mutex</a:t>
            </a:r>
            <a:r>
              <a:rPr lang="en-US" sz="4000" b="1" dirty="0" smtClean="0">
                <a:solidFill>
                  <a:schemeClr val="tx1">
                    <a:lumMod val="85000"/>
                    <a:lumOff val="15000"/>
                  </a:schemeClr>
                </a:solidFill>
                <a:latin typeface="Elektra Text Pro" panose="02000503030000020004" pitchFamily="50" charset="-52"/>
              </a:rPr>
              <a:t> (lock) gives us opportunity to </a:t>
            </a:r>
            <a:r>
              <a:rPr lang="en-US" sz="4000" b="1" dirty="0" smtClean="0">
                <a:solidFill>
                  <a:srgbClr val="FF0000"/>
                </a:solidFill>
                <a:latin typeface="Elektra Text Pro" panose="02000503030000020004" pitchFamily="50" charset="-52"/>
              </a:rPr>
              <a:t>wait</a:t>
            </a:r>
            <a:r>
              <a:rPr lang="en-US" sz="4000" b="1" dirty="0" smtClean="0">
                <a:solidFill>
                  <a:schemeClr val="tx1">
                    <a:lumMod val="85000"/>
                    <a:lumOff val="15000"/>
                  </a:schemeClr>
                </a:solidFill>
                <a:latin typeface="Elektra Text Pro" panose="02000503030000020004" pitchFamily="50" charset="-52"/>
              </a:rPr>
              <a:t> for some resource </a:t>
            </a:r>
            <a:r>
              <a:rPr lang="en-US" sz="4000" b="1" dirty="0" smtClean="0">
                <a:solidFill>
                  <a:srgbClr val="FF0000"/>
                </a:solidFill>
                <a:latin typeface="Elektra Text Pro" panose="02000503030000020004" pitchFamily="50" charset="-52"/>
              </a:rPr>
              <a:t>eternally</a:t>
            </a:r>
            <a:r>
              <a:rPr lang="en-US" sz="4000" b="1" dirty="0" smtClean="0">
                <a:solidFill>
                  <a:schemeClr val="tx1">
                    <a:lumMod val="85000"/>
                    <a:lumOff val="15000"/>
                  </a:schemeClr>
                </a:solidFill>
                <a:latin typeface="Elektra Text Pro" panose="02000503030000020004" pitchFamily="50" charset="-52"/>
              </a:rPr>
              <a:t>. But what will happen, if there are 2+ threads and 2+ resources?</a:t>
            </a:r>
          </a:p>
          <a:p>
            <a:pPr algn="l">
              <a:lnSpc>
                <a:spcPct val="100000"/>
              </a:lnSpc>
            </a:pPr>
            <a:endParaRPr lang="en-US" sz="4000" b="1" dirty="0" smtClean="0">
              <a:latin typeface="Elektra Text Pro" panose="02000503030000020004" pitchFamily="50" charset="-52"/>
            </a:endParaRPr>
          </a:p>
        </p:txBody>
      </p:sp>
      <p:pic>
        <p:nvPicPr>
          <p:cNvPr id="1026" name="Picture 2" descr="http://cdn.patch.com/users/3572674/2014/07/T800x600/53d695981c9d1.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607879" y="4116980"/>
            <a:ext cx="2984695" cy="2238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95977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Live lock</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7" y="1686560"/>
            <a:ext cx="6243457" cy="452573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r>
              <a:rPr lang="en-US" sz="4000" b="1" dirty="0" smtClean="0">
                <a:solidFill>
                  <a:schemeClr val="tx1">
                    <a:lumMod val="85000"/>
                    <a:lumOff val="15000"/>
                  </a:schemeClr>
                </a:solidFill>
                <a:latin typeface="Elektra Text Pro" panose="02000503030000020004" pitchFamily="50" charset="-52"/>
              </a:rPr>
              <a:t>Situation, when being polite is not good. Letting other thread to go first leads to </a:t>
            </a:r>
            <a:r>
              <a:rPr lang="en-US" sz="4000" b="1" dirty="0" smtClean="0">
                <a:solidFill>
                  <a:srgbClr val="FF0000"/>
                </a:solidFill>
                <a:latin typeface="Elektra Text Pro" panose="02000503030000020004" pitchFamily="50" charset="-52"/>
              </a:rPr>
              <a:t>live lock</a:t>
            </a:r>
          </a:p>
          <a:p>
            <a:pPr algn="l">
              <a:lnSpc>
                <a:spcPct val="100000"/>
              </a:lnSpc>
            </a:pPr>
            <a:endParaRPr lang="en-US" sz="4000" b="1" dirty="0" smtClean="0">
              <a:latin typeface="Elektra Text Pro" panose="02000503030000020004" pitchFamily="50" charset="-52"/>
            </a:endParaRPr>
          </a:p>
        </p:txBody>
      </p:sp>
      <p:pic>
        <p:nvPicPr>
          <p:cNvPr id="3074" name="Picture 2" descr="http://i.imgur.com/ae7FCBk.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94695" y="2545318"/>
            <a:ext cx="2797879" cy="3561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84975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Lost signal (wakeup) and</a:t>
            </a:r>
          </a:p>
          <a:p>
            <a:pPr algn="l"/>
            <a:r>
              <a:rPr lang="en-US" sz="4000" b="1" dirty="0" smtClean="0">
                <a:solidFill>
                  <a:srgbClr val="006CB5"/>
                </a:solidFill>
                <a:latin typeface="Elektra Text Pro" panose="02000503030000020004" pitchFamily="50" charset="-52"/>
              </a:rPr>
              <a:t>Abandoned locks</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7" y="1686560"/>
            <a:ext cx="8930386" cy="452573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r>
              <a:rPr lang="en-US" sz="4000" b="1" dirty="0" smtClean="0">
                <a:solidFill>
                  <a:srgbClr val="006CB5"/>
                </a:solidFill>
                <a:latin typeface="Elektra Text Pro" panose="02000503030000020004" pitchFamily="50" charset="-52"/>
              </a:rPr>
              <a:t>Lost signal</a:t>
            </a:r>
            <a:r>
              <a:rPr lang="en-US" sz="4000" b="1" dirty="0" smtClean="0">
                <a:solidFill>
                  <a:schemeClr val="tx1">
                    <a:lumMod val="85000"/>
                    <a:lumOff val="15000"/>
                  </a:schemeClr>
                </a:solidFill>
                <a:latin typeface="Elektra Text Pro" panose="02000503030000020004" pitchFamily="50" charset="-52"/>
              </a:rPr>
              <a:t>: </a:t>
            </a:r>
            <a:r>
              <a:rPr lang="en-US" sz="4000" b="1" i="1" dirty="0" err="1" smtClean="0">
                <a:solidFill>
                  <a:schemeClr val="tx1">
                    <a:lumMod val="85000"/>
                    <a:lumOff val="15000"/>
                  </a:schemeClr>
                </a:solidFill>
                <a:latin typeface="Elektra Text Pro" panose="02000503030000020004" pitchFamily="50" charset="-52"/>
              </a:rPr>
              <a:t>notifyAll</a:t>
            </a:r>
            <a:r>
              <a:rPr lang="en-US" sz="4000" b="1" i="1" dirty="0" smtClean="0">
                <a:solidFill>
                  <a:schemeClr val="tx1">
                    <a:lumMod val="85000"/>
                    <a:lumOff val="15000"/>
                  </a:schemeClr>
                </a:solidFill>
                <a:latin typeface="Elektra Text Pro" panose="02000503030000020004" pitchFamily="50" charset="-52"/>
              </a:rPr>
              <a:t>() </a:t>
            </a:r>
            <a:r>
              <a:rPr lang="en-US" sz="4000" b="1" dirty="0" smtClean="0">
                <a:solidFill>
                  <a:schemeClr val="tx1">
                    <a:lumMod val="85000"/>
                    <a:lumOff val="15000"/>
                  </a:schemeClr>
                </a:solidFill>
                <a:latin typeface="Elektra Text Pro" panose="02000503030000020004" pitchFamily="50" charset="-52"/>
              </a:rPr>
              <a:t>called before you started to wait</a:t>
            </a:r>
          </a:p>
          <a:p>
            <a:pPr marL="342900" indent="-342900" algn="l">
              <a:lnSpc>
                <a:spcPct val="100000"/>
              </a:lnSpc>
              <a:buFont typeface="Arial" panose="020B0604020202020204" pitchFamily="34" charset="0"/>
              <a:buChar char="•"/>
            </a:pPr>
            <a:r>
              <a:rPr lang="en-US" sz="4000" b="1" dirty="0" smtClean="0">
                <a:solidFill>
                  <a:srgbClr val="006CB5"/>
                </a:solidFill>
                <a:latin typeface="Elektra Text Pro" panose="02000503030000020004" pitchFamily="50" charset="-52"/>
              </a:rPr>
              <a:t>Abandoned lock</a:t>
            </a:r>
            <a:r>
              <a:rPr lang="en-US" sz="4000" b="1" dirty="0" smtClean="0">
                <a:solidFill>
                  <a:schemeClr val="tx1">
                    <a:lumMod val="85000"/>
                    <a:lumOff val="15000"/>
                  </a:schemeClr>
                </a:solidFill>
                <a:latin typeface="Elektra Text Pro" panose="02000503030000020004" pitchFamily="50" charset="-52"/>
              </a:rPr>
              <a:t>: something went wrong BEFORE you’ve sent </a:t>
            </a:r>
            <a:r>
              <a:rPr lang="en-US" sz="4000" b="1" i="1" dirty="0" err="1" smtClean="0">
                <a:solidFill>
                  <a:schemeClr val="tx1">
                    <a:lumMod val="85000"/>
                    <a:lumOff val="15000"/>
                  </a:schemeClr>
                </a:solidFill>
                <a:latin typeface="Elektra Text Pro" panose="02000503030000020004" pitchFamily="50" charset="-52"/>
              </a:rPr>
              <a:t>notifyAll</a:t>
            </a:r>
            <a:r>
              <a:rPr lang="en-US" sz="4000" b="1" i="1" dirty="0" smtClean="0">
                <a:solidFill>
                  <a:schemeClr val="tx1">
                    <a:lumMod val="85000"/>
                    <a:lumOff val="15000"/>
                  </a:schemeClr>
                </a:solidFill>
                <a:latin typeface="Elektra Text Pro" panose="02000503030000020004" pitchFamily="50" charset="-52"/>
              </a:rPr>
              <a:t>()</a:t>
            </a:r>
            <a:endParaRPr lang="en-US" sz="4000" b="1" i="1" dirty="0" smtClean="0">
              <a:solidFill>
                <a:srgbClr val="FF0000"/>
              </a:solidFill>
              <a:latin typeface="Elektra Text Pro" panose="02000503030000020004" pitchFamily="50" charset="-52"/>
            </a:endParaRPr>
          </a:p>
          <a:p>
            <a:pPr algn="l">
              <a:lnSpc>
                <a:spcPct val="100000"/>
              </a:lnSpc>
            </a:pPr>
            <a:endParaRPr lang="en-US" sz="4000" b="1" dirty="0" smtClean="0">
              <a:latin typeface="Elektra Text Pro" panose="02000503030000020004" pitchFamily="50" charset="-52"/>
            </a:endParaRPr>
          </a:p>
        </p:txBody>
      </p:sp>
    </p:spTree>
    <p:extLst>
      <p:ext uri="{BB962C8B-B14F-4D97-AF65-F5344CB8AC3E}">
        <p14:creationId xmlns:p14="http://schemas.microsoft.com/office/powerpoint/2010/main" val="316955600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Optimization is your enemy (sometimes)</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7" y="1686560"/>
            <a:ext cx="8930386" cy="452573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r>
              <a:rPr lang="en-US" sz="4000" b="1" dirty="0" smtClean="0">
                <a:solidFill>
                  <a:srgbClr val="006CB5"/>
                </a:solidFill>
                <a:latin typeface="Elektra Text Pro" panose="02000503030000020004" pitchFamily="50" charset="-52"/>
              </a:rPr>
              <a:t>Compiler optimization</a:t>
            </a:r>
            <a:r>
              <a:rPr lang="en-US" sz="4000" b="1" dirty="0" smtClean="0">
                <a:latin typeface="Elektra Text Pro" panose="02000503030000020004" pitchFamily="50" charset="-52"/>
              </a:rPr>
              <a:t> reorders instructions considering methods in single-thread environment</a:t>
            </a:r>
          </a:p>
          <a:p>
            <a:pPr marL="800100" lvl="1" indent="-342900" algn="l">
              <a:lnSpc>
                <a:spcPct val="100000"/>
              </a:lnSpc>
              <a:buFont typeface="Arial" panose="020B0604020202020204" pitchFamily="34" charset="0"/>
              <a:buChar char="•"/>
            </a:pPr>
            <a:r>
              <a:rPr lang="en-US" sz="3200" b="1" dirty="0" smtClean="0">
                <a:latin typeface="Consolas" panose="020B0609020204030204" pitchFamily="49" charset="0"/>
                <a:cs typeface="Consolas" panose="020B0609020204030204" pitchFamily="49" charset="0"/>
              </a:rPr>
              <a:t>volatile</a:t>
            </a:r>
            <a:r>
              <a:rPr lang="en-US" sz="3200" b="1" dirty="0" smtClean="0">
                <a:latin typeface="Elektra Text Pro" panose="02000503030000020004" pitchFamily="50" charset="-52"/>
              </a:rPr>
              <a:t> keyword</a:t>
            </a:r>
          </a:p>
          <a:p>
            <a:pPr marL="800100" lvl="1" indent="-342900" algn="l">
              <a:lnSpc>
                <a:spcPct val="100000"/>
              </a:lnSpc>
              <a:buFont typeface="Arial" panose="020B0604020202020204" pitchFamily="34" charset="0"/>
              <a:buChar char="•"/>
            </a:pPr>
            <a:r>
              <a:rPr lang="en-US" sz="3200" b="1" dirty="0" smtClean="0">
                <a:latin typeface="Elektra Text Pro" panose="02000503030000020004" pitchFamily="50" charset="-52"/>
              </a:rPr>
              <a:t>Memory barrier (fence)</a:t>
            </a:r>
          </a:p>
        </p:txBody>
      </p:sp>
    </p:spTree>
    <p:extLst>
      <p:ext uri="{BB962C8B-B14F-4D97-AF65-F5344CB8AC3E}">
        <p14:creationId xmlns:p14="http://schemas.microsoft.com/office/powerpoint/2010/main" val="308790383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Рисунок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pic>
        <p:nvPicPr>
          <p:cNvPr id="7" name="Рисунок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28939" y="2114334"/>
            <a:ext cx="2880000" cy="649624"/>
          </a:xfrm>
          <a:prstGeom prst="rect">
            <a:avLst/>
          </a:prstGeom>
        </p:spPr>
      </p:pic>
      <p:sp>
        <p:nvSpPr>
          <p:cNvPr id="8" name="Подзаголовок 2"/>
          <p:cNvSpPr>
            <a:spLocks noGrp="1"/>
          </p:cNvSpPr>
          <p:nvPr>
            <p:ph type="subTitle" idx="1"/>
          </p:nvPr>
        </p:nvSpPr>
        <p:spPr>
          <a:xfrm>
            <a:off x="735496" y="3031435"/>
            <a:ext cx="7931426" cy="2186608"/>
          </a:xfrm>
        </p:spPr>
        <p:txBody>
          <a:bodyPr>
            <a:normAutofit/>
          </a:bodyPr>
          <a:lstStyle/>
          <a:p>
            <a:r>
              <a:rPr lang="en-US" dirty="0" smtClean="0">
                <a:solidFill>
                  <a:srgbClr val="006CB5"/>
                </a:solidFill>
                <a:latin typeface="Elektra Text Pro" panose="02000503030000020004" pitchFamily="50" charset="-52"/>
              </a:rPr>
              <a:t>Your questions, please!</a:t>
            </a:r>
          </a:p>
          <a:p>
            <a:r>
              <a:rPr lang="en-US" dirty="0" smtClean="0">
                <a:solidFill>
                  <a:srgbClr val="006CB5"/>
                </a:solidFill>
                <a:latin typeface="Elektra Text Pro" panose="02000503030000020004" pitchFamily="50" charset="-52"/>
              </a:rPr>
              <a:t>s.protasov@innopolis.ru</a:t>
            </a:r>
          </a:p>
          <a:p>
            <a:endParaRPr lang="en-US" dirty="0">
              <a:solidFill>
                <a:srgbClr val="006CB5"/>
              </a:solidFill>
              <a:latin typeface="Elektra Text Pro" panose="02000503030000020004" pitchFamily="50" charset="-52"/>
            </a:endParaRPr>
          </a:p>
          <a:p>
            <a:r>
              <a:rPr lang="en-US" dirty="0">
                <a:solidFill>
                  <a:srgbClr val="006CB5"/>
                </a:solidFill>
                <a:latin typeface="Elektra Text Pro" panose="02000503030000020004" pitchFamily="50" charset="-52"/>
                <a:hlinkClick r:id="rId5"/>
              </a:rPr>
              <a:t>http://</a:t>
            </a:r>
            <a:r>
              <a:rPr lang="en-US" dirty="0" smtClean="0">
                <a:solidFill>
                  <a:srgbClr val="006CB5"/>
                </a:solidFill>
                <a:latin typeface="Elektra Text Pro" panose="02000503030000020004" pitchFamily="50" charset="-52"/>
                <a:hlinkClick r:id="rId5"/>
              </a:rPr>
              <a:t>postnauka.ru/author/protasov</a:t>
            </a:r>
            <a:endParaRPr lang="ru-RU" dirty="0">
              <a:solidFill>
                <a:srgbClr val="006CB5"/>
              </a:solidFill>
              <a:latin typeface="Elektra Text Pro" panose="02000503030000020004" pitchFamily="50" charset="-52"/>
            </a:endParaRPr>
          </a:p>
        </p:txBody>
      </p:sp>
      <p:pic>
        <p:nvPicPr>
          <p:cNvPr id="1026" name="Picture 2" descr="http://assets0.postnauka.ru/style/postnauka-logo.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583744" y="3935412"/>
            <a:ext cx="2290389" cy="3786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55325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Agenda</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8" y="1686560"/>
            <a:ext cx="8865100" cy="452573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r>
              <a:rPr lang="en-US" b="1" dirty="0" smtClean="0">
                <a:solidFill>
                  <a:schemeClr val="accent1">
                    <a:lumMod val="75000"/>
                  </a:schemeClr>
                </a:solidFill>
                <a:latin typeface="Elektra Text Pro" panose="02000503030000020004" pitchFamily="50" charset="-52"/>
              </a:rPr>
              <a:t>Refreshing</a:t>
            </a:r>
          </a:p>
          <a:p>
            <a:pPr marL="800100" lvl="1" indent="-342900" algn="l">
              <a:lnSpc>
                <a:spcPct val="100000"/>
              </a:lnSpc>
              <a:buFont typeface="Arial" panose="020B0604020202020204" pitchFamily="34" charset="0"/>
              <a:buChar char="•"/>
            </a:pPr>
            <a:r>
              <a:rPr lang="en-US" b="1" dirty="0" smtClean="0">
                <a:solidFill>
                  <a:srgbClr val="424242"/>
                </a:solidFill>
                <a:latin typeface="Elektra Text Pro" panose="02000503030000020004" pitchFamily="50" charset="-52"/>
              </a:rPr>
              <a:t>Processes, threads and cores</a:t>
            </a:r>
          </a:p>
          <a:p>
            <a:pPr marL="800100" lvl="1" indent="-342900" algn="l">
              <a:lnSpc>
                <a:spcPct val="100000"/>
              </a:lnSpc>
              <a:buFont typeface="Arial" panose="020B0604020202020204" pitchFamily="34" charset="0"/>
              <a:buChar char="•"/>
            </a:pPr>
            <a:r>
              <a:rPr lang="en-US" b="1" dirty="0">
                <a:solidFill>
                  <a:srgbClr val="424242"/>
                </a:solidFill>
                <a:latin typeface="Elektra Text Pro" panose="02000503030000020004" pitchFamily="50" charset="-52"/>
              </a:rPr>
              <a:t>Data races</a:t>
            </a:r>
            <a:endParaRPr lang="ru-RU" sz="1800" b="1" dirty="0">
              <a:solidFill>
                <a:schemeClr val="accent1">
                  <a:lumMod val="75000"/>
                </a:schemeClr>
              </a:solidFill>
              <a:latin typeface="Elektra Text Pro" panose="02000503030000020004" pitchFamily="50" charset="-52"/>
            </a:endParaRPr>
          </a:p>
          <a:p>
            <a:pPr marL="800100" lvl="1" indent="-342900" algn="l">
              <a:lnSpc>
                <a:spcPct val="100000"/>
              </a:lnSpc>
              <a:buFont typeface="Arial" panose="020B0604020202020204" pitchFamily="34" charset="0"/>
              <a:buChar char="•"/>
            </a:pPr>
            <a:r>
              <a:rPr lang="en-US" b="1" dirty="0" smtClean="0">
                <a:solidFill>
                  <a:srgbClr val="424242"/>
                </a:solidFill>
                <a:latin typeface="Elektra Text Pro" panose="02000503030000020004" pitchFamily="50" charset="-52"/>
              </a:rPr>
              <a:t>Dealing with shared resources: Locks and Atomics</a:t>
            </a:r>
          </a:p>
          <a:p>
            <a:pPr marL="342900" indent="-342900" algn="l">
              <a:lnSpc>
                <a:spcPct val="100000"/>
              </a:lnSpc>
              <a:buFont typeface="Arial" panose="020B0604020202020204" pitchFamily="34" charset="0"/>
              <a:buChar char="•"/>
            </a:pPr>
            <a:r>
              <a:rPr lang="en-US" b="1" dirty="0" smtClean="0">
                <a:solidFill>
                  <a:schemeClr val="accent1">
                    <a:lumMod val="75000"/>
                  </a:schemeClr>
                </a:solidFill>
                <a:latin typeface="Elektra Text Pro" panose="02000503030000020004" pitchFamily="50" charset="-52"/>
              </a:rPr>
              <a:t>Design errors</a:t>
            </a:r>
          </a:p>
          <a:p>
            <a:pPr marL="800100" lvl="1" indent="-342900" algn="l">
              <a:lnSpc>
                <a:spcPct val="100000"/>
              </a:lnSpc>
              <a:buFont typeface="Arial" panose="020B0604020202020204" pitchFamily="34" charset="0"/>
              <a:buChar char="•"/>
            </a:pPr>
            <a:r>
              <a:rPr lang="en-US" b="1" dirty="0" smtClean="0">
                <a:solidFill>
                  <a:srgbClr val="424242"/>
                </a:solidFill>
                <a:latin typeface="Elektra Text Pro" panose="02000503030000020004" pitchFamily="50" charset="-52"/>
              </a:rPr>
              <a:t>Lock contention and scalability</a:t>
            </a:r>
            <a:endParaRPr lang="ru-RU" b="1" dirty="0" smtClean="0">
              <a:solidFill>
                <a:srgbClr val="424242"/>
              </a:solidFill>
              <a:latin typeface="Elektra Text Pro" panose="02000503030000020004" pitchFamily="50" charset="-52"/>
            </a:endParaRPr>
          </a:p>
          <a:p>
            <a:pPr marL="800100" lvl="1" indent="-342900" algn="l">
              <a:lnSpc>
                <a:spcPct val="100000"/>
              </a:lnSpc>
              <a:buFont typeface="Arial" panose="020B0604020202020204" pitchFamily="34" charset="0"/>
              <a:buChar char="•"/>
            </a:pPr>
            <a:r>
              <a:rPr lang="en-US" b="1" dirty="0" smtClean="0">
                <a:solidFill>
                  <a:srgbClr val="424242"/>
                </a:solidFill>
                <a:latin typeface="Elektra Text Pro" panose="02000503030000020004" pitchFamily="50" charset="-52"/>
              </a:rPr>
              <a:t>ABA problem</a:t>
            </a:r>
          </a:p>
          <a:p>
            <a:pPr marL="800100" lvl="1" indent="-342900" algn="l">
              <a:lnSpc>
                <a:spcPct val="100000"/>
              </a:lnSpc>
              <a:buFont typeface="Arial" panose="020B0604020202020204" pitchFamily="34" charset="0"/>
              <a:buChar char="•"/>
            </a:pPr>
            <a:r>
              <a:rPr lang="en-US" b="1" dirty="0" smtClean="0">
                <a:solidFill>
                  <a:srgbClr val="424242"/>
                </a:solidFill>
                <a:latin typeface="Elektra Text Pro" panose="02000503030000020004" pitchFamily="50" charset="-52"/>
              </a:rPr>
              <a:t>Dead-or-alive locks</a:t>
            </a:r>
          </a:p>
          <a:p>
            <a:pPr marL="800100" lvl="1" indent="-342900" algn="l">
              <a:lnSpc>
                <a:spcPct val="100000"/>
              </a:lnSpc>
              <a:buFont typeface="Arial" panose="020B0604020202020204" pitchFamily="34" charset="0"/>
              <a:buChar char="•"/>
            </a:pPr>
            <a:r>
              <a:rPr lang="en-US" b="1" dirty="0" smtClean="0">
                <a:solidFill>
                  <a:srgbClr val="424242"/>
                </a:solidFill>
                <a:latin typeface="Elektra Text Pro" panose="02000503030000020004" pitchFamily="50" charset="-52"/>
              </a:rPr>
              <a:t>Lost signals and abandoned locks</a:t>
            </a:r>
          </a:p>
          <a:p>
            <a:pPr marL="800100" lvl="1" indent="-342900" algn="l">
              <a:lnSpc>
                <a:spcPct val="100000"/>
              </a:lnSpc>
              <a:buFont typeface="Arial" panose="020B0604020202020204" pitchFamily="34" charset="0"/>
              <a:buChar char="•"/>
            </a:pPr>
            <a:r>
              <a:rPr lang="en-US" b="1" dirty="0" smtClean="0">
                <a:solidFill>
                  <a:srgbClr val="424242"/>
                </a:solidFill>
                <a:latin typeface="Elektra Text Pro" panose="02000503030000020004" pitchFamily="50" charset="-52"/>
              </a:rPr>
              <a:t>Optimization</a:t>
            </a:r>
          </a:p>
          <a:p>
            <a:pPr marL="1257300" lvl="2" indent="-342900" algn="l">
              <a:lnSpc>
                <a:spcPct val="100000"/>
              </a:lnSpc>
              <a:buFont typeface="Arial" panose="020B0604020202020204" pitchFamily="34" charset="0"/>
              <a:buChar char="•"/>
            </a:pPr>
            <a:r>
              <a:rPr lang="en-US" b="1" dirty="0" smtClean="0">
                <a:solidFill>
                  <a:srgbClr val="424242"/>
                </a:solidFill>
                <a:latin typeface="Elektra Text Pro" panose="02000503030000020004" pitchFamily="50" charset="-52"/>
              </a:rPr>
              <a:t>Volatile</a:t>
            </a:r>
          </a:p>
          <a:p>
            <a:pPr marL="1257300" lvl="2" indent="-342900" algn="l">
              <a:lnSpc>
                <a:spcPct val="100000"/>
              </a:lnSpc>
              <a:buFont typeface="Arial" panose="020B0604020202020204" pitchFamily="34" charset="0"/>
              <a:buChar char="•"/>
            </a:pPr>
            <a:r>
              <a:rPr lang="en-US" b="1" dirty="0" smtClean="0">
                <a:solidFill>
                  <a:srgbClr val="424242"/>
                </a:solidFill>
                <a:latin typeface="Elektra Text Pro" panose="02000503030000020004" pitchFamily="50" charset="-52"/>
              </a:rPr>
              <a:t>Barriers</a:t>
            </a:r>
            <a:endParaRPr lang="ru-RU" b="1" dirty="0" smtClean="0">
              <a:solidFill>
                <a:srgbClr val="424242"/>
              </a:solidFill>
              <a:latin typeface="Elektra Text Pro" panose="02000503030000020004" pitchFamily="50" charset="-52"/>
            </a:endParaRPr>
          </a:p>
        </p:txBody>
      </p:sp>
    </p:spTree>
    <p:extLst>
      <p:ext uri="{BB962C8B-B14F-4D97-AF65-F5344CB8AC3E}">
        <p14:creationId xmlns:p14="http://schemas.microsoft.com/office/powerpoint/2010/main" val="30494578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Tasks, threads and cores</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8" y="1686560"/>
            <a:ext cx="9153876" cy="452573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r>
              <a:rPr lang="en-US" sz="2800" b="1" dirty="0" smtClean="0">
                <a:solidFill>
                  <a:schemeClr val="accent1">
                    <a:lumMod val="75000"/>
                  </a:schemeClr>
                </a:solidFill>
                <a:latin typeface="Elektra Text Pro" panose="02000503030000020004" pitchFamily="50" charset="-52"/>
              </a:rPr>
              <a:t>Core </a:t>
            </a:r>
            <a:r>
              <a:rPr lang="en-US" sz="2800" b="1" dirty="0">
                <a:solidFill>
                  <a:srgbClr val="424242"/>
                </a:solidFill>
                <a:latin typeface="Elektra Text Pro" panose="02000503030000020004" pitchFamily="50" charset="-52"/>
              </a:rPr>
              <a:t>is logically independent processor unit, that reads and executes program instructions</a:t>
            </a:r>
            <a:endParaRPr lang="en-US" sz="2800" b="1" i="1" dirty="0">
              <a:solidFill>
                <a:srgbClr val="424242"/>
              </a:solidFill>
              <a:latin typeface="Elektra Text Pro" panose="02000503030000020004" pitchFamily="50" charset="-52"/>
            </a:endParaRPr>
          </a:p>
          <a:p>
            <a:pPr marL="342900" indent="-342900" algn="l">
              <a:lnSpc>
                <a:spcPct val="100000"/>
              </a:lnSpc>
              <a:buFont typeface="Arial" panose="020B0604020202020204" pitchFamily="34" charset="0"/>
              <a:buChar char="•"/>
            </a:pPr>
            <a:endParaRPr lang="en-US" sz="2800" b="1" dirty="0" smtClean="0">
              <a:solidFill>
                <a:schemeClr val="accent1">
                  <a:lumMod val="75000"/>
                </a:schemeClr>
              </a:solidFill>
              <a:latin typeface="Elektra Text Pro" panose="02000503030000020004" pitchFamily="50" charset="-52"/>
            </a:endParaRPr>
          </a:p>
          <a:p>
            <a:pPr marL="342900" indent="-342900" algn="l">
              <a:lnSpc>
                <a:spcPct val="100000"/>
              </a:lnSpc>
              <a:buFont typeface="Arial" panose="020B0604020202020204" pitchFamily="34" charset="0"/>
              <a:buChar char="•"/>
            </a:pPr>
            <a:r>
              <a:rPr lang="en-US" sz="2800" b="1" dirty="0" smtClean="0">
                <a:solidFill>
                  <a:schemeClr val="accent1">
                    <a:lumMod val="75000"/>
                  </a:schemeClr>
                </a:solidFill>
                <a:latin typeface="Elektra Text Pro" panose="02000503030000020004" pitchFamily="50" charset="-52"/>
              </a:rPr>
              <a:t>Task </a:t>
            </a:r>
            <a:r>
              <a:rPr lang="en-US" sz="2800" b="1" dirty="0">
                <a:solidFill>
                  <a:srgbClr val="424242"/>
                </a:solidFill>
                <a:latin typeface="Elektra Text Pro" panose="02000503030000020004" pitchFamily="50" charset="-52"/>
              </a:rPr>
              <a:t>is a program being executed. </a:t>
            </a:r>
            <a:r>
              <a:rPr lang="en-US" sz="2800" b="1" dirty="0" smtClean="0">
                <a:solidFill>
                  <a:srgbClr val="424242"/>
                </a:solidFill>
                <a:latin typeface="Elektra Text Pro" panose="02000503030000020004" pitchFamily="50" charset="-52"/>
              </a:rPr>
              <a:t/>
            </a:r>
            <a:br>
              <a:rPr lang="en-US" sz="2800" b="1" dirty="0" smtClean="0">
                <a:solidFill>
                  <a:srgbClr val="424242"/>
                </a:solidFill>
                <a:latin typeface="Elektra Text Pro" panose="02000503030000020004" pitchFamily="50" charset="-52"/>
              </a:rPr>
            </a:br>
            <a:r>
              <a:rPr lang="en-US" sz="2800" b="1" dirty="0" smtClean="0">
                <a:solidFill>
                  <a:srgbClr val="424242"/>
                </a:solidFill>
                <a:latin typeface="Elektra Text Pro" panose="02000503030000020004" pitchFamily="50" charset="-52"/>
              </a:rPr>
              <a:t>Also </a:t>
            </a:r>
            <a:r>
              <a:rPr lang="en-US" sz="2800" b="1" dirty="0">
                <a:solidFill>
                  <a:srgbClr val="424242"/>
                </a:solidFill>
                <a:latin typeface="Elektra Text Pro" panose="02000503030000020004" pitchFamily="50" charset="-52"/>
              </a:rPr>
              <a:t>called </a:t>
            </a:r>
            <a:r>
              <a:rPr lang="en-US" sz="2800" b="1" dirty="0" smtClean="0">
                <a:solidFill>
                  <a:schemeClr val="accent1">
                    <a:lumMod val="75000"/>
                  </a:schemeClr>
                </a:solidFill>
                <a:latin typeface="Elektra Text Pro" panose="02000503030000020004" pitchFamily="50" charset="-52"/>
              </a:rPr>
              <a:t>process</a:t>
            </a:r>
            <a:endParaRPr lang="en-US" sz="2800" b="1" dirty="0">
              <a:solidFill>
                <a:schemeClr val="accent1">
                  <a:lumMod val="75000"/>
                </a:schemeClr>
              </a:solidFill>
              <a:latin typeface="Elektra Text Pro" panose="02000503030000020004" pitchFamily="50" charset="-52"/>
            </a:endParaRPr>
          </a:p>
          <a:p>
            <a:pPr marL="800100" lvl="1" indent="-342900" algn="l">
              <a:lnSpc>
                <a:spcPct val="100000"/>
              </a:lnSpc>
              <a:buFont typeface="Arial" panose="020B0604020202020204" pitchFamily="34" charset="0"/>
              <a:buChar char="•"/>
            </a:pPr>
            <a:r>
              <a:rPr lang="en-US" b="1" i="1" dirty="0">
                <a:solidFill>
                  <a:schemeClr val="accent1">
                    <a:lumMod val="75000"/>
                  </a:schemeClr>
                </a:solidFill>
                <a:latin typeface="Elektra Text Pro" panose="02000503030000020004" pitchFamily="50" charset="-52"/>
              </a:rPr>
              <a:t>Interrupts</a:t>
            </a:r>
          </a:p>
          <a:p>
            <a:pPr marL="800100" lvl="1" indent="-342900" algn="l">
              <a:lnSpc>
                <a:spcPct val="100000"/>
              </a:lnSpc>
              <a:buFont typeface="Arial" panose="020B0604020202020204" pitchFamily="34" charset="0"/>
              <a:buChar char="•"/>
            </a:pPr>
            <a:r>
              <a:rPr lang="en-US" b="1" i="1" dirty="0">
                <a:solidFill>
                  <a:schemeClr val="accent1">
                    <a:lumMod val="75000"/>
                  </a:schemeClr>
                </a:solidFill>
                <a:latin typeface="Elektra Text Pro" panose="02000503030000020004" pitchFamily="50" charset="-52"/>
              </a:rPr>
              <a:t>Schedulers</a:t>
            </a:r>
          </a:p>
          <a:p>
            <a:pPr marL="800100" lvl="1" indent="-342900" algn="l">
              <a:lnSpc>
                <a:spcPct val="100000"/>
              </a:lnSpc>
              <a:buFont typeface="Arial" panose="020B0604020202020204" pitchFamily="34" charset="0"/>
              <a:buChar char="•"/>
            </a:pPr>
            <a:r>
              <a:rPr lang="en-US" b="1" i="1" dirty="0">
                <a:solidFill>
                  <a:schemeClr val="accent1">
                    <a:lumMod val="75000"/>
                  </a:schemeClr>
                </a:solidFill>
                <a:latin typeface="Elektra Text Pro" panose="02000503030000020004" pitchFamily="50" charset="-52"/>
              </a:rPr>
              <a:t>Hyper threading</a:t>
            </a:r>
          </a:p>
          <a:p>
            <a:pPr marL="342900" indent="-342900" algn="l">
              <a:lnSpc>
                <a:spcPct val="100000"/>
              </a:lnSpc>
              <a:buFont typeface="Arial" panose="020B0604020202020204" pitchFamily="34" charset="0"/>
              <a:buChar char="•"/>
            </a:pPr>
            <a:r>
              <a:rPr lang="en-US" sz="2800" b="1" dirty="0" smtClean="0">
                <a:solidFill>
                  <a:schemeClr val="accent1">
                    <a:lumMod val="75000"/>
                  </a:schemeClr>
                </a:solidFill>
                <a:latin typeface="Elektra Text Pro" panose="02000503030000020004" pitchFamily="50" charset="-52"/>
              </a:rPr>
              <a:t>Thread </a:t>
            </a:r>
            <a:r>
              <a:rPr lang="en-US" sz="2800" b="1" dirty="0" smtClean="0">
                <a:solidFill>
                  <a:srgbClr val="424242"/>
                </a:solidFill>
                <a:latin typeface="Elektra Text Pro" panose="02000503030000020004" pitchFamily="50" charset="-52"/>
              </a:rPr>
              <a:t>is smallest sequence of instructions executed on single </a:t>
            </a:r>
            <a:r>
              <a:rPr lang="en-US" sz="2800" b="1" dirty="0" smtClean="0">
                <a:solidFill>
                  <a:srgbClr val="424242"/>
                </a:solidFill>
                <a:latin typeface="Elektra Text Pro" panose="02000503030000020004" pitchFamily="50" charset="-52"/>
              </a:rPr>
              <a:t>core and managed by scheduler</a:t>
            </a:r>
            <a:endParaRPr lang="ru-RU" sz="2800" b="1" dirty="0" smtClean="0">
              <a:solidFill>
                <a:schemeClr val="accent1">
                  <a:lumMod val="75000"/>
                </a:schemeClr>
              </a:solidFill>
              <a:latin typeface="Elektra Text Pro" panose="02000503030000020004" pitchFamily="50" charset="-52"/>
            </a:endParaRPr>
          </a:p>
        </p:txBody>
      </p:sp>
      <p:pic>
        <p:nvPicPr>
          <p:cNvPr id="1026" name="Picture 2" descr="http://icons.iconarchive.com/icons/royalflushxx/systematrix/128/Program-ico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3314" y="4041834"/>
            <a:ext cx="781358" cy="7813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cdn3.iconfinder.com/data/icons/electronic-3/500/cpu-256.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553314" y="2099971"/>
            <a:ext cx="781358" cy="7813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63481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3"/>
          <a:stretch>
            <a:fillRect/>
          </a:stretch>
        </p:blipFill>
        <p:spPr>
          <a:xfrm>
            <a:off x="490537" y="1566862"/>
            <a:ext cx="8924925" cy="3724275"/>
          </a:xfrm>
          <a:prstGeom prst="rect">
            <a:avLst/>
          </a:prstGeom>
        </p:spPr>
      </p:pic>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Tasks, threads and cores</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8" y="1686560"/>
            <a:ext cx="8865100" cy="452573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endParaRPr lang="en-US" sz="2400" b="1" dirty="0">
              <a:solidFill>
                <a:srgbClr val="424242"/>
              </a:solidFill>
              <a:latin typeface="Elektra Text Pro" panose="02000503030000020004" pitchFamily="50" charset="-52"/>
            </a:endParaRPr>
          </a:p>
        </p:txBody>
      </p:sp>
      <p:cxnSp>
        <p:nvCxnSpPr>
          <p:cNvPr id="7" name="Straight Arrow Connector 6"/>
          <p:cNvCxnSpPr/>
          <p:nvPr/>
        </p:nvCxnSpPr>
        <p:spPr>
          <a:xfrm>
            <a:off x="3337560" y="2453640"/>
            <a:ext cx="838200" cy="45720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5699760" y="3452938"/>
            <a:ext cx="944880" cy="335876"/>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V="1">
            <a:off x="3337560" y="3620876"/>
            <a:ext cx="838200" cy="328554"/>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5699760" y="2453640"/>
            <a:ext cx="944880" cy="50280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4785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Shared memory problem: data race</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8" y="1686560"/>
            <a:ext cx="4622400" cy="452573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r>
              <a:rPr lang="en-US" sz="2800" b="1" dirty="0" smtClean="0">
                <a:solidFill>
                  <a:schemeClr val="accent1">
                    <a:lumMod val="75000"/>
                  </a:schemeClr>
                </a:solidFill>
                <a:latin typeface="Elektra Text Pro" panose="02000503030000020004" pitchFamily="50" charset="-52"/>
              </a:rPr>
              <a:t>Race condition </a:t>
            </a:r>
            <a:r>
              <a:rPr lang="en-US" sz="2800" b="1" dirty="0" smtClean="0">
                <a:latin typeface="Elektra Text Pro" panose="02000503030000020004" pitchFamily="50" charset="-52"/>
              </a:rPr>
              <a:t>– a condition in program execution, when program’s result depends on instruction execution order AND breaks logics</a:t>
            </a:r>
          </a:p>
          <a:p>
            <a:pPr marL="342900" indent="-342900" algn="l">
              <a:lnSpc>
                <a:spcPct val="100000"/>
              </a:lnSpc>
              <a:buFont typeface="Arial" panose="020B0604020202020204" pitchFamily="34" charset="0"/>
              <a:buChar char="•"/>
            </a:pPr>
            <a:r>
              <a:rPr lang="en-US" sz="2800" b="1" dirty="0" smtClean="0">
                <a:latin typeface="Elektra Text Pro" panose="02000503030000020004" pitchFamily="50" charset="-52"/>
              </a:rPr>
              <a:t>At least 1 thread should MODIFY the data</a:t>
            </a:r>
          </a:p>
          <a:p>
            <a:pPr marL="342900" indent="-342900" algn="l">
              <a:lnSpc>
                <a:spcPct val="100000"/>
              </a:lnSpc>
              <a:buFont typeface="Arial" panose="020B0604020202020204" pitchFamily="34" charset="0"/>
              <a:buChar char="•"/>
            </a:pPr>
            <a:endParaRPr lang="en-US" sz="2800" b="1" dirty="0" smtClean="0">
              <a:latin typeface="Elektra Text Pro" panose="02000503030000020004" pitchFamily="50" charset="-52"/>
            </a:endParaRPr>
          </a:p>
          <a:p>
            <a:pPr marL="342900" indent="-342900" algn="l">
              <a:lnSpc>
                <a:spcPct val="100000"/>
              </a:lnSpc>
              <a:buFont typeface="Arial" panose="020B0604020202020204" pitchFamily="34" charset="0"/>
              <a:buChar char="•"/>
            </a:pPr>
            <a:endParaRPr lang="en-US" sz="2800" b="1" dirty="0" smtClean="0">
              <a:latin typeface="Elektra Text Pro" panose="02000503030000020004" pitchFamily="50" charset="-52"/>
            </a:endParaRPr>
          </a:p>
        </p:txBody>
      </p:sp>
      <p:pic>
        <p:nvPicPr>
          <p:cNvPr id="5"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5636" y="1543358"/>
            <a:ext cx="4738522" cy="4495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625438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Data race: how to fight</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7" y="1252026"/>
            <a:ext cx="8875423" cy="496027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r>
              <a:rPr lang="en-US" sz="4000" b="1" dirty="0" smtClean="0">
                <a:solidFill>
                  <a:schemeClr val="accent1">
                    <a:lumMod val="75000"/>
                  </a:schemeClr>
                </a:solidFill>
                <a:latin typeface="Elektra Text Pro" panose="02000503030000020004" pitchFamily="50" charset="-52"/>
              </a:rPr>
              <a:t>Fighting race condition… </a:t>
            </a:r>
          </a:p>
          <a:p>
            <a:pPr marL="800100" lvl="1" indent="-342900" algn="l">
              <a:lnSpc>
                <a:spcPct val="100000"/>
              </a:lnSpc>
              <a:buFont typeface="Arial" panose="020B0604020202020204" pitchFamily="34" charset="0"/>
              <a:buChar char="•"/>
            </a:pPr>
            <a:r>
              <a:rPr lang="en-US" sz="3200" b="1" dirty="0" smtClean="0">
                <a:latin typeface="Elektra Text Pro" panose="02000503030000020004" pitchFamily="50" charset="-52"/>
              </a:rPr>
              <a:t>Using </a:t>
            </a:r>
            <a:r>
              <a:rPr lang="en-US" sz="3200" b="1" u="sng" dirty="0" smtClean="0">
                <a:latin typeface="Elektra Text Pro" panose="02000503030000020004" pitchFamily="50" charset="-52"/>
              </a:rPr>
              <a:t>caching</a:t>
            </a:r>
          </a:p>
          <a:p>
            <a:pPr marL="1257300" lvl="2" indent="-342900" algn="l">
              <a:lnSpc>
                <a:spcPct val="100000"/>
              </a:lnSpc>
              <a:buFont typeface="Arial" panose="020B0604020202020204" pitchFamily="34" charset="0"/>
              <a:buChar char="•"/>
            </a:pPr>
            <a:r>
              <a:rPr lang="en-US" sz="2000" dirty="0" err="1" smtClean="0">
                <a:latin typeface="Consolas" panose="020B0609020204030204" pitchFamily="49" charset="0"/>
                <a:cs typeface="Consolas" panose="020B0609020204030204" pitchFamily="49" charset="0"/>
              </a:rPr>
              <a:t>int</a:t>
            </a:r>
            <a:r>
              <a:rPr lang="en-US" sz="2000" dirty="0" smtClean="0">
                <a:latin typeface="Consolas" panose="020B0609020204030204" pitchFamily="49" charset="0"/>
                <a:cs typeface="Consolas" panose="020B0609020204030204" pitchFamily="49" charset="0"/>
              </a:rPr>
              <a:t> </a:t>
            </a:r>
            <a:r>
              <a:rPr lang="en-US" sz="2000" b="1" dirty="0" err="1" smtClean="0">
                <a:solidFill>
                  <a:srgbClr val="FF0000"/>
                </a:solidFill>
                <a:latin typeface="Consolas" panose="020B0609020204030204" pitchFamily="49" charset="0"/>
                <a:cs typeface="Consolas" panose="020B0609020204030204" pitchFamily="49" charset="0"/>
              </a:rPr>
              <a:t>x_cached</a:t>
            </a:r>
            <a:r>
              <a:rPr lang="en-US" sz="2000" b="1" dirty="0" smtClean="0">
                <a:solidFill>
                  <a:srgbClr val="FF0000"/>
                </a:solidFill>
                <a:latin typeface="Consolas" panose="020B0609020204030204" pitchFamily="49" charset="0"/>
                <a:cs typeface="Consolas" panose="020B0609020204030204" pitchFamily="49" charset="0"/>
              </a:rPr>
              <a:t> = x</a:t>
            </a:r>
            <a:r>
              <a:rPr lang="en-US" sz="2000" b="1" dirty="0" smtClean="0">
                <a:latin typeface="Consolas" panose="020B0609020204030204" pitchFamily="49" charset="0"/>
                <a:cs typeface="Consolas" panose="020B0609020204030204" pitchFamily="49" charset="0"/>
              </a:rPr>
              <a:t>;</a:t>
            </a:r>
            <a:br>
              <a:rPr lang="en-US" sz="2000" b="1" dirty="0" smtClean="0">
                <a:latin typeface="Consolas" panose="020B0609020204030204" pitchFamily="49" charset="0"/>
                <a:cs typeface="Consolas" panose="020B0609020204030204" pitchFamily="49" charset="0"/>
              </a:rPr>
            </a:br>
            <a:r>
              <a:rPr lang="en-US" sz="2000" dirty="0" smtClean="0">
                <a:latin typeface="Consolas" panose="020B0609020204030204" pitchFamily="49" charset="0"/>
                <a:cs typeface="Consolas" panose="020B0609020204030204" pitchFamily="49" charset="0"/>
              </a:rPr>
              <a:t>if (</a:t>
            </a:r>
            <a:r>
              <a:rPr lang="en-US" sz="2000" dirty="0" err="1" smtClean="0">
                <a:latin typeface="Consolas" panose="020B0609020204030204" pitchFamily="49" charset="0"/>
                <a:cs typeface="Consolas" panose="020B0609020204030204" pitchFamily="49" charset="0"/>
              </a:rPr>
              <a:t>x_cached</a:t>
            </a:r>
            <a:r>
              <a:rPr lang="ru-RU" sz="2000" dirty="0" smtClean="0">
                <a:latin typeface="Consolas" panose="020B0609020204030204" pitchFamily="49" charset="0"/>
                <a:cs typeface="Consolas" panose="020B0609020204030204" pitchFamily="49" charset="0"/>
              </a:rPr>
              <a:t> </a:t>
            </a:r>
            <a:r>
              <a:rPr lang="en-US" sz="2000" dirty="0" smtClean="0">
                <a:latin typeface="Consolas" panose="020B0609020204030204" pitchFamily="49" charset="0"/>
                <a:cs typeface="Consolas" panose="020B0609020204030204" pitchFamily="49" charset="0"/>
              </a:rPr>
              <a:t>%</a:t>
            </a:r>
            <a:r>
              <a:rPr lang="ru-RU" sz="2000" dirty="0" smtClean="0">
                <a:latin typeface="Consolas" panose="020B0609020204030204" pitchFamily="49" charset="0"/>
                <a:cs typeface="Consolas" panose="020B0609020204030204" pitchFamily="49" charset="0"/>
              </a:rPr>
              <a:t> </a:t>
            </a:r>
            <a:r>
              <a:rPr lang="en-US" sz="2000" dirty="0" smtClean="0">
                <a:latin typeface="Consolas" panose="020B0609020204030204" pitchFamily="49" charset="0"/>
                <a:cs typeface="Consolas" panose="020B0609020204030204" pitchFamily="49" charset="0"/>
              </a:rPr>
              <a:t>2 == 0)</a:t>
            </a:r>
            <a:br>
              <a:rPr lang="en-US" sz="2000" dirty="0" smtClean="0">
                <a:latin typeface="Consolas" panose="020B0609020204030204" pitchFamily="49" charset="0"/>
                <a:cs typeface="Consolas" panose="020B0609020204030204" pitchFamily="49" charset="0"/>
              </a:rPr>
            </a:br>
            <a:r>
              <a:rPr lang="en-US" sz="2000" dirty="0" smtClean="0">
                <a:latin typeface="Consolas" panose="020B0609020204030204" pitchFamily="49" charset="0"/>
                <a:cs typeface="Consolas" panose="020B0609020204030204" pitchFamily="49" charset="0"/>
              </a:rPr>
              <a:t>	</a:t>
            </a:r>
            <a:r>
              <a:rPr lang="en-US" sz="2000" dirty="0" err="1" smtClean="0">
                <a:latin typeface="Consolas" panose="020B0609020204030204" pitchFamily="49" charset="0"/>
                <a:cs typeface="Consolas" panose="020B0609020204030204" pitchFamily="49" charset="0"/>
              </a:rPr>
              <a:t>System.out.println</a:t>
            </a:r>
            <a:r>
              <a:rPr lang="en-US" sz="2000" dirty="0" smtClean="0">
                <a:latin typeface="Consolas" panose="020B0609020204030204" pitchFamily="49" charset="0"/>
                <a:cs typeface="Consolas" panose="020B0609020204030204" pitchFamily="49" charset="0"/>
              </a:rPr>
              <a:t>(“x=” + </a:t>
            </a:r>
            <a:r>
              <a:rPr lang="en-US" sz="2000" dirty="0" err="1" smtClean="0">
                <a:latin typeface="Consolas" panose="020B0609020204030204" pitchFamily="49" charset="0"/>
                <a:cs typeface="Consolas" panose="020B0609020204030204" pitchFamily="49" charset="0"/>
              </a:rPr>
              <a:t>x_cached</a:t>
            </a:r>
            <a:r>
              <a:rPr lang="en-US" sz="2000" dirty="0" smtClean="0">
                <a:latin typeface="Consolas" panose="020B0609020204030204" pitchFamily="49" charset="0"/>
                <a:cs typeface="Consolas" panose="020B0609020204030204" pitchFamily="49" charset="0"/>
              </a:rPr>
              <a:t>);</a:t>
            </a:r>
            <a:endParaRPr lang="en-US" sz="2000" u="sng" dirty="0" smtClean="0">
              <a:latin typeface="Consolas" panose="020B0609020204030204" pitchFamily="49" charset="0"/>
              <a:cs typeface="Consolas" panose="020B0609020204030204" pitchFamily="49" charset="0"/>
            </a:endParaRPr>
          </a:p>
          <a:p>
            <a:pPr marL="800100" lvl="1" indent="-342900" algn="l">
              <a:lnSpc>
                <a:spcPct val="100000"/>
              </a:lnSpc>
              <a:buFont typeface="Arial" panose="020B0604020202020204" pitchFamily="34" charset="0"/>
              <a:buChar char="•"/>
            </a:pPr>
            <a:r>
              <a:rPr lang="en-US" sz="3200" b="1" dirty="0" smtClean="0">
                <a:latin typeface="Elektra Text Pro" panose="02000503030000020004" pitchFamily="50" charset="-52"/>
              </a:rPr>
              <a:t>Using </a:t>
            </a:r>
            <a:r>
              <a:rPr lang="en-US" sz="3200" b="1" u="sng" dirty="0" smtClean="0">
                <a:latin typeface="Elektra Text Pro" panose="02000503030000020004" pitchFamily="50" charset="-52"/>
              </a:rPr>
              <a:t>Locks</a:t>
            </a:r>
            <a:r>
              <a:rPr lang="en-US" sz="3200" b="1" dirty="0" smtClean="0">
                <a:latin typeface="Elektra Text Pro" panose="02000503030000020004" pitchFamily="50" charset="-52"/>
              </a:rPr>
              <a:t> (</a:t>
            </a:r>
            <a:r>
              <a:rPr lang="en-US" sz="3200" b="1" dirty="0" err="1" smtClean="0">
                <a:latin typeface="Elektra Text Pro" panose="02000503030000020004" pitchFamily="50" charset="-52"/>
              </a:rPr>
              <a:t>mutexes</a:t>
            </a:r>
            <a:r>
              <a:rPr lang="en-US" sz="3200" b="1" dirty="0" smtClean="0">
                <a:latin typeface="Elektra Text Pro" panose="02000503030000020004" pitchFamily="50" charset="-52"/>
              </a:rPr>
              <a:t>, monitors, …)</a:t>
            </a:r>
          </a:p>
          <a:p>
            <a:pPr marL="1257300" lvl="2" indent="-342900" algn="l">
              <a:lnSpc>
                <a:spcPct val="100000"/>
              </a:lnSpc>
              <a:buFont typeface="Arial" panose="020B0604020202020204" pitchFamily="34" charset="0"/>
              <a:buChar char="•"/>
            </a:pPr>
            <a:r>
              <a:rPr lang="en-US" sz="2000" dirty="0" smtClean="0">
                <a:latin typeface="Consolas" panose="020B0609020204030204" pitchFamily="49" charset="0"/>
                <a:cs typeface="Consolas" panose="020B0609020204030204" pitchFamily="49" charset="0"/>
              </a:rPr>
              <a:t>synchronized keyword</a:t>
            </a:r>
          </a:p>
          <a:p>
            <a:pPr marL="1257300" lvl="2" indent="-342900" algn="l">
              <a:lnSpc>
                <a:spcPct val="100000"/>
              </a:lnSpc>
              <a:buFont typeface="Arial" panose="020B0604020202020204" pitchFamily="34" charset="0"/>
              <a:buChar char="•"/>
            </a:pPr>
            <a:r>
              <a:rPr lang="en-US" sz="2000" dirty="0" err="1" smtClean="0">
                <a:latin typeface="Consolas" panose="020B0609020204030204" pitchFamily="49" charset="0"/>
                <a:cs typeface="Consolas" panose="020B0609020204030204" pitchFamily="49" charset="0"/>
              </a:rPr>
              <a:t>lock.lock</a:t>
            </a:r>
            <a:r>
              <a:rPr lang="en-US" sz="2000" dirty="0" smtClean="0">
                <a:latin typeface="Consolas" panose="020B0609020204030204" pitchFamily="49" charset="0"/>
                <a:cs typeface="Consolas" panose="020B0609020204030204" pitchFamily="49" charset="0"/>
              </a:rPr>
              <a:t>() / </a:t>
            </a:r>
            <a:r>
              <a:rPr lang="en-US" sz="2000" dirty="0" err="1" smtClean="0">
                <a:latin typeface="Consolas" panose="020B0609020204030204" pitchFamily="49" charset="0"/>
                <a:cs typeface="Consolas" panose="020B0609020204030204" pitchFamily="49" charset="0"/>
              </a:rPr>
              <a:t>monitor.wait</a:t>
            </a:r>
            <a:r>
              <a:rPr lang="en-US" sz="2000" dirty="0" smtClean="0">
                <a:latin typeface="Consolas" panose="020B0609020204030204" pitchFamily="49" charset="0"/>
                <a:cs typeface="Consolas" panose="020B0609020204030204" pitchFamily="49" charset="0"/>
              </a:rPr>
              <a:t>()</a:t>
            </a:r>
          </a:p>
          <a:p>
            <a:pPr marL="800100" lvl="1" indent="-342900" algn="l">
              <a:lnSpc>
                <a:spcPct val="100000"/>
              </a:lnSpc>
              <a:buFont typeface="Arial" panose="020B0604020202020204" pitchFamily="34" charset="0"/>
              <a:buChar char="•"/>
            </a:pPr>
            <a:r>
              <a:rPr lang="en-US" sz="3200" b="1" dirty="0" smtClean="0">
                <a:latin typeface="Elektra Text Pro" panose="02000503030000020004" pitchFamily="50" charset="-52"/>
              </a:rPr>
              <a:t>Using </a:t>
            </a:r>
            <a:r>
              <a:rPr lang="en-US" sz="3200" b="1" u="sng" dirty="0" smtClean="0">
                <a:latin typeface="Elektra Text Pro" panose="02000503030000020004" pitchFamily="50" charset="-52"/>
              </a:rPr>
              <a:t>atomic</a:t>
            </a:r>
            <a:r>
              <a:rPr lang="en-US" sz="3200" b="1" dirty="0" smtClean="0">
                <a:latin typeface="Elektra Text Pro" panose="02000503030000020004" pitchFamily="50" charset="-52"/>
              </a:rPr>
              <a:t> operations</a:t>
            </a:r>
          </a:p>
          <a:p>
            <a:pPr marL="1257300" lvl="2" indent="-342900" algn="l">
              <a:lnSpc>
                <a:spcPct val="100000"/>
              </a:lnSpc>
              <a:buFont typeface="Arial" panose="020B0604020202020204" pitchFamily="34" charset="0"/>
              <a:buChar char="•"/>
            </a:pPr>
            <a:r>
              <a:rPr lang="en-US" sz="2400" dirty="0" err="1" smtClean="0">
                <a:latin typeface="Consolas" panose="020B0609020204030204" pitchFamily="49" charset="0"/>
                <a:cs typeface="Consolas" panose="020B0609020204030204" pitchFamily="49" charset="0"/>
              </a:rPr>
              <a:t>AtomicInteger</a:t>
            </a:r>
            <a:r>
              <a:rPr lang="en-US" sz="2400" dirty="0" smtClean="0">
                <a:latin typeface="Elektra Text Pro" panose="02000503030000020004" pitchFamily="50" charset="-52"/>
              </a:rPr>
              <a:t> class, …</a:t>
            </a:r>
          </a:p>
          <a:p>
            <a:pPr algn="l">
              <a:lnSpc>
                <a:spcPct val="100000"/>
              </a:lnSpc>
            </a:pPr>
            <a:endParaRPr lang="en-US" sz="4000" b="1" dirty="0" smtClean="0">
              <a:latin typeface="Elektra Text Pro" panose="02000503030000020004" pitchFamily="50" charset="-52"/>
            </a:endParaRPr>
          </a:p>
        </p:txBody>
      </p:sp>
    </p:spTree>
    <p:extLst>
      <p:ext uri="{BB962C8B-B14F-4D97-AF65-F5344CB8AC3E}">
        <p14:creationId xmlns:p14="http://schemas.microsoft.com/office/powerpoint/2010/main" val="13026577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Lock contention</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7" y="1686560"/>
            <a:ext cx="8875423" cy="452573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r>
              <a:rPr lang="en-US" sz="4000" b="1" dirty="0" smtClean="0">
                <a:solidFill>
                  <a:schemeClr val="accent1">
                    <a:lumMod val="75000"/>
                  </a:schemeClr>
                </a:solidFill>
                <a:latin typeface="Elektra Text Pro" panose="02000503030000020004" pitchFamily="50" charset="-52"/>
              </a:rPr>
              <a:t>Lock contention – </a:t>
            </a:r>
            <a:r>
              <a:rPr lang="en-US" sz="4000" b="1" dirty="0" smtClean="0">
                <a:solidFill>
                  <a:schemeClr val="tx1">
                    <a:lumMod val="85000"/>
                    <a:lumOff val="15000"/>
                  </a:schemeClr>
                </a:solidFill>
                <a:latin typeface="Elektra Text Pro" panose="02000503030000020004" pitchFamily="50" charset="-52"/>
              </a:rPr>
              <a:t>lack of scalability due to bad parallel design</a:t>
            </a:r>
          </a:p>
          <a:p>
            <a:pPr marL="342900" indent="-342900" algn="l">
              <a:lnSpc>
                <a:spcPct val="100000"/>
              </a:lnSpc>
              <a:buFont typeface="Arial" panose="020B0604020202020204" pitchFamily="34" charset="0"/>
              <a:buChar char="•"/>
            </a:pPr>
            <a:r>
              <a:rPr lang="en-US" sz="4000" b="1" dirty="0" smtClean="0">
                <a:solidFill>
                  <a:srgbClr val="006CB5"/>
                </a:solidFill>
                <a:latin typeface="Elektra Text Pro" panose="02000503030000020004" pitchFamily="50" charset="-52"/>
              </a:rPr>
              <a:t>How to fight?</a:t>
            </a:r>
          </a:p>
          <a:p>
            <a:pPr marL="800100" lvl="1" indent="-342900" algn="l">
              <a:lnSpc>
                <a:spcPct val="100000"/>
              </a:lnSpc>
              <a:buFont typeface="Arial" panose="020B0604020202020204" pitchFamily="34" charset="0"/>
              <a:buChar char="•"/>
            </a:pPr>
            <a:r>
              <a:rPr lang="en-US" sz="3600" b="1" dirty="0" smtClean="0">
                <a:solidFill>
                  <a:schemeClr val="tx1">
                    <a:lumMod val="85000"/>
                    <a:lumOff val="15000"/>
                  </a:schemeClr>
                </a:solidFill>
                <a:latin typeface="Elektra Text Pro" panose="02000503030000020004" pitchFamily="50" charset="-52"/>
              </a:rPr>
              <a:t>Fine-grained beats Coarse-grained</a:t>
            </a:r>
          </a:p>
          <a:p>
            <a:pPr marL="800100" lvl="1" indent="-342900" algn="l">
              <a:lnSpc>
                <a:spcPct val="100000"/>
              </a:lnSpc>
              <a:buFont typeface="Arial" panose="020B0604020202020204" pitchFamily="34" charset="0"/>
              <a:buChar char="•"/>
            </a:pPr>
            <a:r>
              <a:rPr lang="en-US" sz="3600" b="1" dirty="0" smtClean="0">
                <a:solidFill>
                  <a:schemeClr val="tx1">
                    <a:lumMod val="85000"/>
                    <a:lumOff val="15000"/>
                  </a:schemeClr>
                </a:solidFill>
                <a:latin typeface="Elektra Text Pro" panose="02000503030000020004" pitchFamily="50" charset="-52"/>
              </a:rPr>
              <a:t>Natural parallelism</a:t>
            </a:r>
          </a:p>
          <a:p>
            <a:pPr marL="800100" lvl="1" indent="-342900" algn="l">
              <a:lnSpc>
                <a:spcPct val="100000"/>
              </a:lnSpc>
              <a:buFont typeface="Arial" panose="020B0604020202020204" pitchFamily="34" charset="0"/>
              <a:buChar char="•"/>
            </a:pPr>
            <a:r>
              <a:rPr lang="en-US" sz="3600" b="1" dirty="0" smtClean="0">
                <a:solidFill>
                  <a:schemeClr val="tx1">
                    <a:lumMod val="85000"/>
                    <a:lumOff val="15000"/>
                  </a:schemeClr>
                </a:solidFill>
                <a:latin typeface="Elektra Text Pro" panose="02000503030000020004" pitchFamily="50" charset="-52"/>
              </a:rPr>
              <a:t>Lock scalability</a:t>
            </a:r>
            <a:r>
              <a:rPr lang="ru-RU" sz="3600" b="1" dirty="0" smtClean="0">
                <a:solidFill>
                  <a:schemeClr val="tx1">
                    <a:lumMod val="85000"/>
                    <a:lumOff val="15000"/>
                  </a:schemeClr>
                </a:solidFill>
                <a:latin typeface="Elektra Text Pro" panose="02000503030000020004" pitchFamily="50" charset="-52"/>
              </a:rPr>
              <a:t> :(</a:t>
            </a:r>
            <a:endParaRPr lang="en-US" sz="3600" b="1" dirty="0" smtClean="0">
              <a:solidFill>
                <a:schemeClr val="tx1">
                  <a:lumMod val="85000"/>
                  <a:lumOff val="15000"/>
                </a:schemeClr>
              </a:solidFill>
              <a:latin typeface="Elektra Text Pro" panose="02000503030000020004" pitchFamily="50" charset="-52"/>
            </a:endParaRPr>
          </a:p>
          <a:p>
            <a:pPr marL="342900" indent="-342900" algn="l">
              <a:lnSpc>
                <a:spcPct val="100000"/>
              </a:lnSpc>
              <a:buFont typeface="Arial" panose="020B0604020202020204" pitchFamily="34" charset="0"/>
              <a:buChar char="•"/>
            </a:pPr>
            <a:endParaRPr lang="en-US" sz="4000" b="1" dirty="0" smtClean="0">
              <a:solidFill>
                <a:schemeClr val="tx1">
                  <a:lumMod val="85000"/>
                  <a:lumOff val="15000"/>
                </a:schemeClr>
              </a:solidFill>
              <a:latin typeface="Elektra Text Pro" panose="02000503030000020004" pitchFamily="50" charset="-52"/>
            </a:endParaRPr>
          </a:p>
          <a:p>
            <a:pPr algn="l">
              <a:lnSpc>
                <a:spcPct val="100000"/>
              </a:lnSpc>
            </a:pPr>
            <a:endParaRPr lang="en-US" sz="4000" b="1" dirty="0" smtClean="0">
              <a:latin typeface="Elektra Text Pro" panose="02000503030000020004" pitchFamily="50" charset="-52"/>
            </a:endParaRPr>
          </a:p>
        </p:txBody>
      </p:sp>
    </p:spTree>
    <p:extLst>
      <p:ext uri="{BB962C8B-B14F-4D97-AF65-F5344CB8AC3E}">
        <p14:creationId xmlns:p14="http://schemas.microsoft.com/office/powerpoint/2010/main" val="24183132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Lock scalability</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7" y="1686560"/>
            <a:ext cx="8875423" cy="452573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endParaRPr lang="en-US" sz="4000" b="1" dirty="0" smtClean="0">
              <a:solidFill>
                <a:schemeClr val="tx1">
                  <a:lumMod val="85000"/>
                  <a:lumOff val="15000"/>
                </a:schemeClr>
              </a:solidFill>
              <a:latin typeface="Elektra Text Pro" panose="02000503030000020004" pitchFamily="50" charset="-52"/>
            </a:endParaRPr>
          </a:p>
          <a:p>
            <a:pPr algn="l">
              <a:lnSpc>
                <a:spcPct val="100000"/>
              </a:lnSpc>
            </a:pPr>
            <a:endParaRPr lang="en-US" sz="4000" b="1" dirty="0" smtClean="0">
              <a:latin typeface="Elektra Text Pro" panose="02000503030000020004" pitchFamily="50" charset="-52"/>
            </a:endParaRPr>
          </a:p>
        </p:txBody>
      </p:sp>
      <p:grpSp>
        <p:nvGrpSpPr>
          <p:cNvPr id="2" name="Группа 1"/>
          <p:cNvGrpSpPr/>
          <p:nvPr/>
        </p:nvGrpSpPr>
        <p:grpSpPr>
          <a:xfrm>
            <a:off x="731520" y="1686560"/>
            <a:ext cx="8412480" cy="4123397"/>
            <a:chOff x="1187450" y="1989138"/>
            <a:chExt cx="6332538" cy="3181350"/>
          </a:xfrm>
        </p:grpSpPr>
        <p:pic>
          <p:nvPicPr>
            <p:cNvPr id="7" name="Picture 5" descr="magi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12963" y="2362200"/>
              <a:ext cx="95250" cy="95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Line 6"/>
            <p:cNvSpPr>
              <a:spLocks noChangeShapeType="1"/>
            </p:cNvSpPr>
            <p:nvPr/>
          </p:nvSpPr>
          <p:spPr bwMode="auto">
            <a:xfrm flipV="1">
              <a:off x="2219325" y="2362200"/>
              <a:ext cx="1588" cy="1903413"/>
            </a:xfrm>
            <a:prstGeom prst="line">
              <a:avLst/>
            </a:prstGeom>
            <a:noFill/>
            <a:ln w="76200">
              <a:solidFill>
                <a:srgbClr val="0066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ru-RU"/>
            </a:p>
          </p:txBody>
        </p:sp>
        <p:sp>
          <p:nvSpPr>
            <p:cNvPr id="10" name="Line 7"/>
            <p:cNvSpPr>
              <a:spLocks noChangeShapeType="1"/>
            </p:cNvSpPr>
            <p:nvPr/>
          </p:nvSpPr>
          <p:spPr bwMode="auto">
            <a:xfrm>
              <a:off x="2219325" y="4233863"/>
              <a:ext cx="2300288" cy="1587"/>
            </a:xfrm>
            <a:prstGeom prst="line">
              <a:avLst/>
            </a:prstGeom>
            <a:noFill/>
            <a:ln w="76200">
              <a:solidFill>
                <a:srgbClr val="0066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ru-RU"/>
            </a:p>
          </p:txBody>
        </p:sp>
        <p:sp>
          <p:nvSpPr>
            <p:cNvPr id="11" name="Text Box 8"/>
            <p:cNvSpPr txBox="1">
              <a:spLocks noChangeArrowheads="1"/>
            </p:cNvSpPr>
            <p:nvPr/>
          </p:nvSpPr>
          <p:spPr bwMode="auto">
            <a:xfrm>
              <a:off x="5521325" y="2362200"/>
              <a:ext cx="1998663" cy="26543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rtl="1">
                <a:defRPr>
                  <a:solidFill>
                    <a:schemeClr val="tx1"/>
                  </a:solidFill>
                  <a:latin typeface="Bookman Old Style" panose="02050604050505020204" pitchFamily="18" charset="0"/>
                  <a:cs typeface="Arial" panose="020B0604020202020204" pitchFamily="34" charset="0"/>
                </a:defRPr>
              </a:lvl1pPr>
              <a:lvl2pPr marL="742950" indent="-285750" algn="r" rtl="1">
                <a:defRPr>
                  <a:solidFill>
                    <a:schemeClr val="tx1"/>
                  </a:solidFill>
                  <a:latin typeface="Bookman Old Style" panose="02050604050505020204" pitchFamily="18" charset="0"/>
                  <a:cs typeface="Arial" panose="020B0604020202020204" pitchFamily="34" charset="0"/>
                </a:defRPr>
              </a:lvl2pPr>
              <a:lvl3pPr marL="1143000" indent="-228600" algn="r" rtl="1">
                <a:defRPr>
                  <a:solidFill>
                    <a:schemeClr val="tx1"/>
                  </a:solidFill>
                  <a:latin typeface="Bookman Old Style" panose="02050604050505020204" pitchFamily="18" charset="0"/>
                  <a:cs typeface="Arial" panose="020B0604020202020204" pitchFamily="34" charset="0"/>
                </a:defRPr>
              </a:lvl3pPr>
              <a:lvl4pPr marL="1600200" indent="-228600" algn="r" rtl="1">
                <a:defRPr>
                  <a:solidFill>
                    <a:schemeClr val="tx1"/>
                  </a:solidFill>
                  <a:latin typeface="Bookman Old Style" panose="02050604050505020204" pitchFamily="18" charset="0"/>
                  <a:cs typeface="Arial" panose="020B0604020202020204" pitchFamily="34" charset="0"/>
                </a:defRPr>
              </a:lvl4pPr>
              <a:lvl5pPr marL="2057400" indent="-228600" algn="r" rtl="1">
                <a:defRPr>
                  <a:solidFill>
                    <a:schemeClr val="tx1"/>
                  </a:solidFill>
                  <a:latin typeface="Bookman Old Style" panose="02050604050505020204" pitchFamily="18"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9pPr>
            </a:lstStyle>
            <a:p>
              <a:pPr algn="l" rtl="0"/>
              <a:r>
                <a:rPr lang="en-US" altLang="en-US" sz="2800" b="1" dirty="0">
                  <a:solidFill>
                    <a:srgbClr val="FF9900"/>
                  </a:solidFill>
                  <a:latin typeface="Comic Sans MS" panose="030F0702030302020204" pitchFamily="66" charset="0"/>
                </a:rPr>
                <a:t>TAS lock</a:t>
              </a:r>
            </a:p>
            <a:p>
              <a:pPr algn="l" rtl="0"/>
              <a:endParaRPr lang="en-US" altLang="en-US" sz="2800" b="1" dirty="0">
                <a:solidFill>
                  <a:srgbClr val="FF9900"/>
                </a:solidFill>
                <a:latin typeface="Comic Sans MS" panose="030F0702030302020204" pitchFamily="66" charset="0"/>
              </a:endParaRPr>
            </a:p>
            <a:p>
              <a:pPr algn="l" rtl="0"/>
              <a:r>
                <a:rPr lang="en-US" altLang="en-US" sz="2800" b="1" dirty="0">
                  <a:solidFill>
                    <a:srgbClr val="FF3300"/>
                  </a:solidFill>
                  <a:latin typeface="Comic Sans MS" panose="030F0702030302020204" pitchFamily="66" charset="0"/>
                </a:rPr>
                <a:t>TTAS lock</a:t>
              </a:r>
            </a:p>
            <a:p>
              <a:pPr algn="l" rtl="0"/>
              <a:endParaRPr lang="en-US" altLang="en-US" sz="2800" b="1" dirty="0">
                <a:solidFill>
                  <a:srgbClr val="00FF00"/>
                </a:solidFill>
                <a:latin typeface="Comic Sans MS" panose="030F0702030302020204" pitchFamily="66" charset="0"/>
              </a:endParaRPr>
            </a:p>
            <a:p>
              <a:pPr algn="l" rtl="0"/>
              <a:r>
                <a:rPr lang="en-US" altLang="en-US" sz="2800" b="1" dirty="0">
                  <a:solidFill>
                    <a:srgbClr val="00FF00"/>
                  </a:solidFill>
                  <a:latin typeface="Comic Sans MS" panose="030F0702030302020204" pitchFamily="66" charset="0"/>
                </a:rPr>
                <a:t>Ideal</a:t>
              </a:r>
            </a:p>
            <a:p>
              <a:pPr algn="l" rtl="0"/>
              <a:endParaRPr lang="en-US" altLang="en-US" sz="2800" b="1" dirty="0">
                <a:solidFill>
                  <a:srgbClr val="FF3300"/>
                </a:solidFill>
                <a:latin typeface="Comic Sans MS" panose="030F0702030302020204" pitchFamily="66" charset="0"/>
              </a:endParaRPr>
            </a:p>
          </p:txBody>
        </p:sp>
        <p:sp>
          <p:nvSpPr>
            <p:cNvPr id="12" name="Text Box 9"/>
            <p:cNvSpPr txBox="1">
              <a:spLocks noChangeArrowheads="1"/>
            </p:cNvSpPr>
            <p:nvPr/>
          </p:nvSpPr>
          <p:spPr bwMode="auto">
            <a:xfrm rot="10800000">
              <a:off x="1187450" y="2997200"/>
              <a:ext cx="733425" cy="10429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spAutoFit/>
            </a:bodyPr>
            <a:lstStyle>
              <a:lvl1pPr algn="r" rtl="1">
                <a:defRPr>
                  <a:solidFill>
                    <a:schemeClr val="tx1"/>
                  </a:solidFill>
                  <a:latin typeface="Bookman Old Style" panose="02050604050505020204" pitchFamily="18" charset="0"/>
                  <a:cs typeface="Arial" panose="020B0604020202020204" pitchFamily="34" charset="0"/>
                </a:defRPr>
              </a:lvl1pPr>
              <a:lvl2pPr marL="742950" indent="-285750" algn="r" rtl="1">
                <a:defRPr>
                  <a:solidFill>
                    <a:schemeClr val="tx1"/>
                  </a:solidFill>
                  <a:latin typeface="Bookman Old Style" panose="02050604050505020204" pitchFamily="18" charset="0"/>
                  <a:cs typeface="Arial" panose="020B0604020202020204" pitchFamily="34" charset="0"/>
                </a:defRPr>
              </a:lvl2pPr>
              <a:lvl3pPr marL="1143000" indent="-228600" algn="r" rtl="1">
                <a:defRPr>
                  <a:solidFill>
                    <a:schemeClr val="tx1"/>
                  </a:solidFill>
                  <a:latin typeface="Bookman Old Style" panose="02050604050505020204" pitchFamily="18" charset="0"/>
                  <a:cs typeface="Arial" panose="020B0604020202020204" pitchFamily="34" charset="0"/>
                </a:defRPr>
              </a:lvl3pPr>
              <a:lvl4pPr marL="1600200" indent="-228600" algn="r" rtl="1">
                <a:defRPr>
                  <a:solidFill>
                    <a:schemeClr val="tx1"/>
                  </a:solidFill>
                  <a:latin typeface="Bookman Old Style" panose="02050604050505020204" pitchFamily="18" charset="0"/>
                  <a:cs typeface="Arial" panose="020B0604020202020204" pitchFamily="34" charset="0"/>
                </a:defRPr>
              </a:lvl4pPr>
              <a:lvl5pPr marL="2057400" indent="-228600" algn="r" rtl="1">
                <a:defRPr>
                  <a:solidFill>
                    <a:schemeClr val="tx1"/>
                  </a:solidFill>
                  <a:latin typeface="Bookman Old Style" panose="02050604050505020204" pitchFamily="18"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9pPr>
            </a:lstStyle>
            <a:p>
              <a:pPr rtl="0"/>
              <a:r>
                <a:rPr lang="en-US" altLang="en-US" sz="3600">
                  <a:solidFill>
                    <a:srgbClr val="0066CC"/>
                  </a:solidFill>
                  <a:latin typeface="Comic Sans MS" panose="030F0702030302020204" pitchFamily="66" charset="0"/>
                </a:rPr>
                <a:t>time</a:t>
              </a:r>
            </a:p>
          </p:txBody>
        </p:sp>
        <p:sp>
          <p:nvSpPr>
            <p:cNvPr id="13" name="Text Box 10"/>
            <p:cNvSpPr txBox="1">
              <a:spLocks noChangeArrowheads="1"/>
            </p:cNvSpPr>
            <p:nvPr/>
          </p:nvSpPr>
          <p:spPr bwMode="auto">
            <a:xfrm rot="16200000">
              <a:off x="2855912" y="3921126"/>
              <a:ext cx="733425" cy="17653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spAutoFit/>
            </a:bodyPr>
            <a:lstStyle>
              <a:lvl1pPr algn="r" rtl="1">
                <a:defRPr>
                  <a:solidFill>
                    <a:schemeClr val="tx1"/>
                  </a:solidFill>
                  <a:latin typeface="Bookman Old Style" panose="02050604050505020204" pitchFamily="18" charset="0"/>
                  <a:cs typeface="Arial" panose="020B0604020202020204" pitchFamily="34" charset="0"/>
                </a:defRPr>
              </a:lvl1pPr>
              <a:lvl2pPr marL="742950" indent="-285750" algn="r" rtl="1">
                <a:defRPr>
                  <a:solidFill>
                    <a:schemeClr val="tx1"/>
                  </a:solidFill>
                  <a:latin typeface="Bookman Old Style" panose="02050604050505020204" pitchFamily="18" charset="0"/>
                  <a:cs typeface="Arial" panose="020B0604020202020204" pitchFamily="34" charset="0"/>
                </a:defRPr>
              </a:lvl2pPr>
              <a:lvl3pPr marL="1143000" indent="-228600" algn="r" rtl="1">
                <a:defRPr>
                  <a:solidFill>
                    <a:schemeClr val="tx1"/>
                  </a:solidFill>
                  <a:latin typeface="Bookman Old Style" panose="02050604050505020204" pitchFamily="18" charset="0"/>
                  <a:cs typeface="Arial" panose="020B0604020202020204" pitchFamily="34" charset="0"/>
                </a:defRPr>
              </a:lvl3pPr>
              <a:lvl4pPr marL="1600200" indent="-228600" algn="r" rtl="1">
                <a:defRPr>
                  <a:solidFill>
                    <a:schemeClr val="tx1"/>
                  </a:solidFill>
                  <a:latin typeface="Bookman Old Style" panose="02050604050505020204" pitchFamily="18" charset="0"/>
                  <a:cs typeface="Arial" panose="020B0604020202020204" pitchFamily="34" charset="0"/>
                </a:defRPr>
              </a:lvl4pPr>
              <a:lvl5pPr marL="2057400" indent="-228600" algn="r" rtl="1">
                <a:defRPr>
                  <a:solidFill>
                    <a:schemeClr val="tx1"/>
                  </a:solidFill>
                  <a:latin typeface="Bookman Old Style" panose="02050604050505020204" pitchFamily="18"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Bookman Old Style" panose="02050604050505020204" pitchFamily="18" charset="0"/>
                  <a:cs typeface="Arial" panose="020B0604020202020204" pitchFamily="34" charset="0"/>
                </a:defRPr>
              </a:lvl9pPr>
            </a:lstStyle>
            <a:p>
              <a:pPr rtl="0"/>
              <a:r>
                <a:rPr lang="en-US" altLang="en-US" sz="3600" dirty="0">
                  <a:solidFill>
                    <a:srgbClr val="0066CC"/>
                  </a:solidFill>
                  <a:latin typeface="Comic Sans MS" panose="030F0702030302020204" pitchFamily="66" charset="0"/>
                </a:rPr>
                <a:t>threads</a:t>
              </a:r>
            </a:p>
          </p:txBody>
        </p:sp>
        <p:sp>
          <p:nvSpPr>
            <p:cNvPr id="14" name="Freeform 11"/>
            <p:cNvSpPr>
              <a:spLocks/>
            </p:cNvSpPr>
            <p:nvPr/>
          </p:nvSpPr>
          <p:spPr bwMode="auto">
            <a:xfrm>
              <a:off x="2468563" y="3744913"/>
              <a:ext cx="1985962" cy="69850"/>
            </a:xfrm>
            <a:custGeom>
              <a:avLst/>
              <a:gdLst>
                <a:gd name="T0" fmla="*/ 0 w 1814"/>
                <a:gd name="T1" fmla="*/ 0 h 1"/>
                <a:gd name="T2" fmla="*/ 1985962 w 1814"/>
                <a:gd name="T3" fmla="*/ 0 h 1"/>
                <a:gd name="T4" fmla="*/ 0 60000 65536"/>
                <a:gd name="T5" fmla="*/ 0 60000 65536"/>
              </a:gdLst>
              <a:ahLst/>
              <a:cxnLst>
                <a:cxn ang="T4">
                  <a:pos x="T0" y="T1"/>
                </a:cxn>
                <a:cxn ang="T5">
                  <a:pos x="T2" y="T3"/>
                </a:cxn>
              </a:cxnLst>
              <a:rect l="0" t="0" r="r" b="b"/>
              <a:pathLst>
                <a:path w="1814" h="1">
                  <a:moveTo>
                    <a:pt x="0" y="0"/>
                  </a:moveTo>
                  <a:cubicBezTo>
                    <a:pt x="0" y="0"/>
                    <a:pt x="907" y="0"/>
                    <a:pt x="1814" y="0"/>
                  </a:cubicBezTo>
                </a:path>
              </a:pathLst>
            </a:custGeom>
            <a:noFill/>
            <a:ln w="57150" cap="flat" cmpd="sng">
              <a:solidFill>
                <a:srgbClr val="66FF33"/>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ru-RU"/>
            </a:p>
          </p:txBody>
        </p:sp>
        <p:sp>
          <p:nvSpPr>
            <p:cNvPr id="15" name="Freeform 12"/>
            <p:cNvSpPr>
              <a:spLocks/>
            </p:cNvSpPr>
            <p:nvPr/>
          </p:nvSpPr>
          <p:spPr bwMode="auto">
            <a:xfrm>
              <a:off x="2484438" y="1989138"/>
              <a:ext cx="1703387" cy="1671637"/>
            </a:xfrm>
            <a:custGeom>
              <a:avLst/>
              <a:gdLst>
                <a:gd name="T0" fmla="*/ 0 w 1556"/>
                <a:gd name="T1" fmla="*/ 1671637 h 1411"/>
                <a:gd name="T2" fmla="*/ 652454 w 1556"/>
                <a:gd name="T3" fmla="*/ 1364795 h 1411"/>
                <a:gd name="T4" fmla="*/ 1345413 w 1556"/>
                <a:gd name="T5" fmla="*/ 761774 h 1411"/>
                <a:gd name="T6" fmla="*/ 1703387 w 1556"/>
                <a:gd name="T7" fmla="*/ 0 h 141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556" h="1411">
                  <a:moveTo>
                    <a:pt x="0" y="1411"/>
                  </a:moveTo>
                  <a:cubicBezTo>
                    <a:pt x="195" y="1345"/>
                    <a:pt x="391" y="1280"/>
                    <a:pt x="596" y="1152"/>
                  </a:cubicBezTo>
                  <a:cubicBezTo>
                    <a:pt x="801" y="1024"/>
                    <a:pt x="1069" y="835"/>
                    <a:pt x="1229" y="643"/>
                  </a:cubicBezTo>
                  <a:cubicBezTo>
                    <a:pt x="1389" y="451"/>
                    <a:pt x="1472" y="225"/>
                    <a:pt x="1556" y="0"/>
                  </a:cubicBezTo>
                </a:path>
              </a:pathLst>
            </a:custGeom>
            <a:noFill/>
            <a:ln w="57150" cap="flat" cmpd="sng">
              <a:solidFill>
                <a:srgbClr val="FF99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ru-RU"/>
            </a:p>
          </p:txBody>
        </p:sp>
        <p:sp>
          <p:nvSpPr>
            <p:cNvPr id="16" name="Freeform 13"/>
            <p:cNvSpPr>
              <a:spLocks/>
            </p:cNvSpPr>
            <p:nvPr/>
          </p:nvSpPr>
          <p:spPr bwMode="auto">
            <a:xfrm>
              <a:off x="2484438" y="2997200"/>
              <a:ext cx="1847850" cy="739775"/>
            </a:xfrm>
            <a:custGeom>
              <a:avLst/>
              <a:gdLst>
                <a:gd name="T0" fmla="*/ 0 w 1689"/>
                <a:gd name="T1" fmla="*/ 739775 h 624"/>
                <a:gd name="T2" fmla="*/ 1018560 w 1689"/>
                <a:gd name="T3" fmla="*/ 501482 h 624"/>
                <a:gd name="T4" fmla="*/ 1847850 w 1689"/>
                <a:gd name="T5" fmla="*/ 0 h 624"/>
                <a:gd name="T6" fmla="*/ 0 60000 65536"/>
                <a:gd name="T7" fmla="*/ 0 60000 65536"/>
                <a:gd name="T8" fmla="*/ 0 60000 65536"/>
              </a:gdLst>
              <a:ahLst/>
              <a:cxnLst>
                <a:cxn ang="T6">
                  <a:pos x="T0" y="T1"/>
                </a:cxn>
                <a:cxn ang="T7">
                  <a:pos x="T2" y="T3"/>
                </a:cxn>
                <a:cxn ang="T8">
                  <a:pos x="T4" y="T5"/>
                </a:cxn>
              </a:cxnLst>
              <a:rect l="0" t="0" r="r" b="b"/>
              <a:pathLst>
                <a:path w="1689" h="624">
                  <a:moveTo>
                    <a:pt x="0" y="624"/>
                  </a:moveTo>
                  <a:cubicBezTo>
                    <a:pt x="325" y="575"/>
                    <a:pt x="650" y="527"/>
                    <a:pt x="931" y="423"/>
                  </a:cubicBezTo>
                  <a:cubicBezTo>
                    <a:pt x="1212" y="319"/>
                    <a:pt x="1450" y="159"/>
                    <a:pt x="1689" y="0"/>
                  </a:cubicBezTo>
                </a:path>
              </a:pathLst>
            </a:custGeom>
            <a:noFill/>
            <a:ln w="5715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ru-RU"/>
            </a:p>
          </p:txBody>
        </p:sp>
      </p:grpSp>
    </p:spTree>
    <p:extLst>
      <p:ext uri="{BB962C8B-B14F-4D97-AF65-F5344CB8AC3E}">
        <p14:creationId xmlns:p14="http://schemas.microsoft.com/office/powerpoint/2010/main" val="40005157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одзаголовок 2"/>
          <p:cNvSpPr>
            <a:spLocks noGrp="1"/>
          </p:cNvSpPr>
          <p:nvPr>
            <p:ph type="subTitle" idx="1"/>
          </p:nvPr>
        </p:nvSpPr>
        <p:spPr>
          <a:xfrm>
            <a:off x="438698" y="499469"/>
            <a:ext cx="9153876" cy="1043889"/>
          </a:xfrm>
        </p:spPr>
        <p:txBody>
          <a:bodyPr>
            <a:noAutofit/>
          </a:bodyPr>
          <a:lstStyle/>
          <a:p>
            <a:pPr algn="l"/>
            <a:r>
              <a:rPr lang="en-US" sz="4000" b="1" dirty="0" smtClean="0">
                <a:solidFill>
                  <a:srgbClr val="006CB5"/>
                </a:solidFill>
                <a:latin typeface="Elektra Text Pro" panose="02000503030000020004" pitchFamily="50" charset="-52"/>
              </a:rPr>
              <a:t>ABA problem</a:t>
            </a:r>
            <a:endParaRPr lang="ru-RU" sz="4000" b="1" dirty="0" smtClean="0">
              <a:solidFill>
                <a:srgbClr val="006CB5"/>
              </a:solidFill>
              <a:latin typeface="Elektra Text Pro" panose="02000503030000020004" pitchFamily="50" charset="-52"/>
            </a:endParaRP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355501"/>
            <a:ext cx="9906000" cy="502499"/>
          </a:xfrm>
          <a:prstGeom prst="rect">
            <a:avLst/>
          </a:prstGeom>
        </p:spPr>
      </p:pic>
      <p:sp>
        <p:nvSpPr>
          <p:cNvPr id="8" name="Подзаголовок 2"/>
          <p:cNvSpPr txBox="1">
            <a:spLocks/>
          </p:cNvSpPr>
          <p:nvPr/>
        </p:nvSpPr>
        <p:spPr>
          <a:xfrm>
            <a:off x="438697" y="1686560"/>
            <a:ext cx="8875423" cy="452573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Arial" panose="020B0604020202020204" pitchFamily="34" charset="0"/>
              <a:buChar char="•"/>
            </a:pPr>
            <a:r>
              <a:rPr lang="en-US" sz="4000" b="1" dirty="0" smtClean="0">
                <a:solidFill>
                  <a:schemeClr val="accent1">
                    <a:lumMod val="75000"/>
                  </a:schemeClr>
                </a:solidFill>
                <a:latin typeface="Elektra Text Pro" panose="02000503030000020004" pitchFamily="50" charset="-52"/>
              </a:rPr>
              <a:t>ABA problem – </a:t>
            </a:r>
            <a:r>
              <a:rPr lang="en-US" sz="4000" b="1" dirty="0" smtClean="0">
                <a:latin typeface="Elektra Text Pro" panose="02000503030000020004" pitchFamily="50" charset="-52"/>
              </a:rPr>
              <a:t>using </a:t>
            </a:r>
            <a:r>
              <a:rPr lang="en-US" sz="4000" b="1" u="sng" dirty="0" smtClean="0">
                <a:latin typeface="Elektra Text Pro" panose="02000503030000020004" pitchFamily="50" charset="-52"/>
              </a:rPr>
              <a:t>pointers</a:t>
            </a:r>
            <a:r>
              <a:rPr lang="en-US" sz="4000" b="1" dirty="0" smtClean="0">
                <a:latin typeface="Elektra Text Pro" panose="02000503030000020004" pitchFamily="50" charset="-52"/>
              </a:rPr>
              <a:t> to compare objects leads to the problem of object replacement/removal</a:t>
            </a:r>
            <a:endParaRPr lang="en-US" sz="4000" b="1" dirty="0">
              <a:latin typeface="Elektra Text Pro" panose="02000503030000020004" pitchFamily="50" charset="-52"/>
            </a:endParaRPr>
          </a:p>
          <a:p>
            <a:pPr marL="800100" lvl="1" indent="-342900" algn="l">
              <a:lnSpc>
                <a:spcPct val="100000"/>
              </a:lnSpc>
              <a:buFont typeface="Arial" panose="020B0604020202020204" pitchFamily="34" charset="0"/>
              <a:buChar char="•"/>
            </a:pPr>
            <a:r>
              <a:rPr lang="en-US" sz="3200" b="1" dirty="0" smtClean="0">
                <a:latin typeface="Elektra Text Pro" panose="02000503030000020004" pitchFamily="50" charset="-52"/>
              </a:rPr>
              <a:t>Generic problem (N/A to Java)</a:t>
            </a:r>
          </a:p>
          <a:p>
            <a:pPr marL="800100" lvl="1" indent="-342900" algn="l">
              <a:lnSpc>
                <a:spcPct val="100000"/>
              </a:lnSpc>
              <a:buFont typeface="Arial" panose="020B0604020202020204" pitchFamily="34" charset="0"/>
              <a:buChar char="•"/>
            </a:pPr>
            <a:r>
              <a:rPr lang="en-US" sz="3200" b="1" dirty="0" smtClean="0">
                <a:latin typeface="Elektra Text Pro" panose="02000503030000020004" pitchFamily="50" charset="-52"/>
              </a:rPr>
              <a:t>“Own GC” problem (Lazy methods)</a:t>
            </a:r>
          </a:p>
          <a:p>
            <a:pPr marL="1257300" lvl="2" indent="-342900" algn="l">
              <a:lnSpc>
                <a:spcPct val="100000"/>
              </a:lnSpc>
              <a:buFont typeface="Arial" panose="020B0604020202020204" pitchFamily="34" charset="0"/>
              <a:buChar char="•"/>
            </a:pPr>
            <a:r>
              <a:rPr lang="en-US" sz="3000" b="1" dirty="0" smtClean="0">
                <a:latin typeface="Elektra Text Pro" panose="02000503030000020004" pitchFamily="50" charset="-52"/>
              </a:rPr>
              <a:t>Marked references</a:t>
            </a:r>
          </a:p>
          <a:p>
            <a:pPr marL="1257300" lvl="2" indent="-342900" algn="l">
              <a:lnSpc>
                <a:spcPct val="100000"/>
              </a:lnSpc>
              <a:buFont typeface="Arial" panose="020B0604020202020204" pitchFamily="34" charset="0"/>
              <a:buChar char="•"/>
            </a:pPr>
            <a:r>
              <a:rPr lang="en-US" sz="3000" b="1" dirty="0" smtClean="0">
                <a:latin typeface="Elektra Text Pro" panose="02000503030000020004" pitchFamily="50" charset="-52"/>
              </a:rPr>
              <a:t>Hazard Pointers</a:t>
            </a:r>
          </a:p>
          <a:p>
            <a:pPr marL="800100" lvl="1" indent="-342900" algn="l">
              <a:lnSpc>
                <a:spcPct val="100000"/>
              </a:lnSpc>
              <a:buFont typeface="Arial" panose="020B0604020202020204" pitchFamily="34" charset="0"/>
              <a:buChar char="•"/>
            </a:pPr>
            <a:endParaRPr lang="en-US" sz="3200" b="1" dirty="0" smtClean="0">
              <a:latin typeface="Elektra Text Pro" panose="02000503030000020004" pitchFamily="50" charset="-52"/>
            </a:endParaRPr>
          </a:p>
        </p:txBody>
      </p:sp>
    </p:spTree>
    <p:extLst>
      <p:ext uri="{BB962C8B-B14F-4D97-AF65-F5344CB8AC3E}">
        <p14:creationId xmlns:p14="http://schemas.microsoft.com/office/powerpoint/2010/main" val="2824883906"/>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5313</TotalTime>
  <Words>515</Words>
  <Application>Microsoft Office PowerPoint</Application>
  <PresentationFormat>A4 Paper (210x297 mm)</PresentationFormat>
  <Paragraphs>110</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Comic Sans MS</vt:lpstr>
      <vt:lpstr>Consolas</vt:lpstr>
      <vt:lpstr>Elektra Text Pro</vt:lpstr>
      <vt:lpstr>Тема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Алишер Мухамедов</dc:creator>
  <cp:lastModifiedBy>Stanislav Protasov</cp:lastModifiedBy>
  <cp:revision>187</cp:revision>
  <dcterms:created xsi:type="dcterms:W3CDTF">2015-04-27T13:42:06Z</dcterms:created>
  <dcterms:modified xsi:type="dcterms:W3CDTF">2015-07-23T18:19:47Z</dcterms:modified>
</cp:coreProperties>
</file>

<file path=docProps/thumbnail.jpeg>
</file>